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  <p:sldMasterId id="2147483739" r:id="rId3"/>
    <p:sldMasterId id="2147483752" r:id="rId4"/>
    <p:sldMasterId id="2147483765" r:id="rId5"/>
    <p:sldMasterId id="2147483778" r:id="rId6"/>
    <p:sldMasterId id="2147483791" r:id="rId7"/>
    <p:sldMasterId id="2147483804" r:id="rId8"/>
    <p:sldMasterId id="2147483884" r:id="rId9"/>
    <p:sldMasterId id="2147483898" r:id="rId10"/>
    <p:sldMasterId id="2147484337" r:id="rId11"/>
    <p:sldMasterId id="2147485233" r:id="rId12"/>
    <p:sldMasterId id="2147485980" r:id="rId13"/>
  </p:sldMasterIdLst>
  <p:notesMasterIdLst>
    <p:notesMasterId r:id="rId35"/>
  </p:notesMasterIdLst>
  <p:handoutMasterIdLst>
    <p:handoutMasterId r:id="rId36"/>
  </p:handoutMasterIdLst>
  <p:sldIdLst>
    <p:sldId id="256" r:id="rId14"/>
    <p:sldId id="282" r:id="rId15"/>
    <p:sldId id="290" r:id="rId16"/>
    <p:sldId id="291" r:id="rId17"/>
    <p:sldId id="323" r:id="rId18"/>
    <p:sldId id="311" r:id="rId19"/>
    <p:sldId id="310" r:id="rId20"/>
    <p:sldId id="318" r:id="rId21"/>
    <p:sldId id="319" r:id="rId22"/>
    <p:sldId id="320" r:id="rId23"/>
    <p:sldId id="298" r:id="rId24"/>
    <p:sldId id="312" r:id="rId25"/>
    <p:sldId id="300" r:id="rId26"/>
    <p:sldId id="296" r:id="rId27"/>
    <p:sldId id="315" r:id="rId28"/>
    <p:sldId id="321" r:id="rId29"/>
    <p:sldId id="322" r:id="rId30"/>
    <p:sldId id="316" r:id="rId31"/>
    <p:sldId id="308" r:id="rId32"/>
    <p:sldId id="309" r:id="rId33"/>
    <p:sldId id="265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267E"/>
    <a:srgbClr val="EE8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75" d="100"/>
          <a:sy n="75" d="100"/>
        </p:scale>
        <p:origin x="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102E7FF-5C6F-4F18-84F0-1E029310AC73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D081C97-6B1F-4202-97D9-277007A266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721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41D06B9-0C2D-4135-99B8-0B433F537AD4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09D9DA1-203C-456B-8119-2E87712511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045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C0251C9-4E2D-4509-9791-3C278062DCAE}" type="slidenum">
              <a:rPr lang="zh-CN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3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36760A-017F-4798-A9DD-3F637FAF1289}" type="slidenum">
              <a:rPr lang="zh-CN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5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14706" y="2130425"/>
            <a:ext cx="498631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5755-026D-420E-B16A-D401A0893DCE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28670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F9B5382-176E-49E9-BBE7-D23B9BF68F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9202039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ea typeface="+mn-ea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CEF19AA-6DAF-4BDD-A370-A3CEF088A60D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FFD6C9B6-5F6A-4411-873B-6A9C56421F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886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EF5B8-CF8C-4E84-AA4D-16452E5290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3789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8CF98-C561-455F-9E9B-CB23F3ED988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2313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EEFDF-4CCF-42D1-8A9F-99B51D9B844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212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7EE18-526F-4365-B947-77A3BFD2D0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364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4F21E-2A08-4AC5-B5C1-2525D5091B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8303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FE6BC-6517-4157-9505-5F3956B39F3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842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B1384-FA46-4F2B-A2EE-DF134005E2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9699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74778-756B-4AAD-8728-F4242DE5E4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8295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4E243-77FD-4BB5-8ADB-E00DB31666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5375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42875"/>
            <a:ext cx="2286000" cy="61436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42875"/>
            <a:ext cx="6705600" cy="61436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1E2A1-8EB1-409E-A6F2-9C17C68AB1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52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2A7A803-DABE-4B13-9139-F34E671AFB82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F12985A3-80BA-410C-8D0C-91B13DE11A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3384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14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0DB73-09A4-4ABD-B75A-B8F80C1E50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3114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14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14438"/>
            <a:ext cx="4038600" cy="24590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25875"/>
            <a:ext cx="4038600" cy="246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1330B-00A6-46A8-B584-2656DC0A59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548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black">
          <a:xfrm>
            <a:off x="7473950" y="6062663"/>
            <a:ext cx="1143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ko-KR" sz="2400" b="1" smtClean="0">
                <a:solidFill>
                  <a:srgbClr val="FFFFFF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1663700"/>
            <a:ext cx="6821487" cy="1470025"/>
          </a:xfrm>
          <a:extLst/>
        </p:spPr>
        <p:txBody>
          <a:bodyPr/>
          <a:lstStyle>
            <a:lvl1pPr algn="ctr">
              <a:defRPr sz="4000">
                <a:solidFill>
                  <a:srgbClr val="293E00"/>
                </a:solidFill>
              </a:defRPr>
            </a:lvl1pPr>
          </a:lstStyle>
          <a:p>
            <a:pPr lvl="0"/>
            <a:r>
              <a:rPr lang="en-US" altLang="zh-CN" noProof="0" smtClean="0"/>
              <a:t>PowerPoint Template</a:t>
            </a:r>
            <a:endParaRPr lang="zh-CN" alt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10338"/>
            <a:ext cx="2133600" cy="1524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52813" y="64516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41541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872701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2011770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0263" y="1209675"/>
            <a:ext cx="38449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27588" y="1209675"/>
            <a:ext cx="3846512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7562130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4508662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3269517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5827392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64314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731EEC0-15A5-4352-8F82-72473310981B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819388E0-2AE0-4E8C-A132-C388E80C6D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1583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9584210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3826378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21500" y="169863"/>
            <a:ext cx="2028825" cy="59928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0263" y="169863"/>
            <a:ext cx="5938837" cy="59928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0689175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14706" y="2130425"/>
            <a:ext cx="498631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DBE4-CC5E-4987-99AB-3186A4BACC6B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28670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15A4369-CF31-4832-9D88-21A63951B1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3632994"/>
      </p:ext>
    </p:extLst>
  </p:cSld>
  <p:clrMapOvr>
    <a:masterClrMapping/>
  </p:clrMapOvr>
  <p:transition spd="med">
    <p:circl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366" y="500042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366" y="1760557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FB5B-BFF5-4039-A9BD-38009304FC71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28575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7F8B4E9-9BA7-4E91-8259-1566ED294C2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744227"/>
      </p:ext>
    </p:extLst>
  </p:cSld>
  <p:clrMapOvr>
    <a:masterClrMapping/>
  </p:clrMapOvr>
  <p:transition spd="med">
    <p:circl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C1DD-4870-4760-B593-91A0564F2AA1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5A516-0D06-4C00-9AF4-C6F229E62E4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6096810"/>
      </p:ext>
    </p:extLst>
  </p:cSld>
  <p:clrMapOvr>
    <a:masterClrMapping/>
  </p:clrMapOvr>
  <p:transition spd="med">
    <p:circl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79C7-FCF8-439B-9BD6-952FD94500E5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7F84-B71F-476B-BB73-2546846DFF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1065236"/>
      </p:ext>
    </p:extLst>
  </p:cSld>
  <p:clrMapOvr>
    <a:masterClrMapping/>
  </p:clrMapOvr>
  <p:transition spd="med">
    <p:circl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FFC6-FE41-4C22-A105-5FDCEF36D318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63E23-2CC6-45A2-904C-72BE4B64DB2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16369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B3D1-C8F0-4C51-9440-17860AFB9D75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B89E3-9394-4A8D-AC67-A8E6A81CB0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98284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8F20-A6B1-405E-A939-D1F4F7D8C60F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60407-A5B6-42BF-BE51-684F38E51F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865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CB75414-4661-4C01-8626-163F25A582F3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927B4975-2B52-46A3-A54F-4D28080BB7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2113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3541-319A-43C2-A5A2-692FC7EC8C32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50C5-CA5C-4994-A155-CA94A1D4FF5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70500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C5FD-A664-4A2E-A8A3-A560ECC0E35B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88EAA-E800-4C8B-9606-8CB3C5B84B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4343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2EBED-3E52-4816-ACE3-140185C56106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AEDF1-3568-4B58-AC93-F120CB2AE1B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21581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D945-736F-4B98-9061-CC8E5FCCDACE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BEB37-C86C-45E6-9877-547BB9BC2C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059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C7329-EBF6-448A-925A-22959AAFC615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C9D59-1A94-40DD-A4AF-D067D0A11E3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59937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DFBB-886A-4597-AAD3-3F6373AE7F87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DFAEA-A689-43A4-8E02-69864F86BB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7334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2DD7431-F749-4995-8D79-EF576601540A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50F0F-F582-4D64-A6BD-48BC371F6DD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5961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4F63073-1F0E-4FFA-9891-E8139BEA3436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D314B-9E51-4F7E-810B-741432851B4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0566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804DE4F-0637-49BB-AD6A-2B80DE58940B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2372-C252-4789-B42B-BE4A004B345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580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F3BDDBA-24BC-4819-9B6C-EE528F0B5C82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EFC35-61F7-4125-BB25-7CD3729B143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685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0EAD94F-680D-4D57-8B49-1AEAF7FE1948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03A4-E7F6-4A59-8289-6C4A727F246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9370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436A65D-FA42-4328-A6FF-30E8F47E941F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FF01D-7DF8-4350-8B05-31924DD0991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83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366" y="500042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366" y="1760557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10F9-3AF7-445F-AF21-FB46B399D772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28575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C8A2361-EB85-42AB-9577-668E6A812C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1409967"/>
      </p:ext>
    </p:extLst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C3F9169-0326-456D-8CCA-9D3E1F5B2441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68094-533A-4FFC-A928-756F4F00504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5205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4E31569-507F-4116-9FBD-281C0F50202E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8F759-470A-4902-9BED-D90EAEC50EB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0373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4E9E31A-C576-4705-B326-7607F6D5FBA6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55AF6-1BFC-437E-BA9F-7CD0901AE6D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2041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F920298-3201-42AF-8D1B-02003B055D6F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AEECE-81AE-4A80-9509-9242F61A9B0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922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55D915C-E278-421A-86D4-77357F511FF8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F7C2D-01AF-43FA-9F96-7EFFD902CEA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6317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3C0421E-681D-4EB1-9020-ADE7DE8E1DC1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81704-71CF-4B28-9B3D-7C8C6D16C53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9687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954A491-BCCF-44E9-8DC5-0495E965366D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138E9-06CF-41D0-B5B2-8C46782E3C4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5425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94B25D9-847A-43F5-8A2C-5CCD8C0C6295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832E6-A168-4AFC-921F-612AC863C4D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078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8087272-6FA4-4CAE-9D0E-7E0B199B1014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6EE28-B7BC-417A-94A5-24280BA98A1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162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16EFDC1-C9AB-4F51-9A66-9E52DA0F4E0D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941B6-761E-470D-B5E6-51EE549530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060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ea typeface="+mn-ea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8A0F5C6-3F09-4BEE-814F-89372FF4CB43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01DCD975-8DDF-4204-AA82-23E5645E7E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111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8CB6F48-500F-475C-B421-07553C6C9D18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8787-9240-44B2-8095-7C18D49D003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9870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BDD9149-F140-48DF-A782-383F3FD30682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5AB0-3A64-42EB-B113-3B4324C71B7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1070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A439B97-4A7B-4104-9566-0C89443CBDAD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AB2C2-6A27-4007-B074-0463CF637BC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756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C7D8A6B-7462-44A1-8417-C6BABC321E35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1E77A-FA77-4C6E-8F9E-F00427A0669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423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C4536CA-80CE-41E7-B3DB-2CB308FE29D0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F7CD-CA98-4E27-BB17-76990B0F84F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5416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EE0F77D-E44F-4DF9-8626-1C88709EBB25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EBD42-4A3C-4FDE-9AF4-53E06F63B45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0719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B9ADC0DD-A840-44D8-92D7-1C8287CF8042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9D2F2-E09C-4D74-9177-2AB1C72BB82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333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8A34C89-DD45-416A-8475-2C3D71E5E863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7CCA-F93E-4CFC-A99F-9DAA714D54F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503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C5C9CEA0-851B-4CC2-A39B-D2A2296D3C56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FB753-6EAA-4E07-87F4-DA7A7850FB3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430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9647A2E-BA61-4283-A49B-C702B9B3034D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B035C-E745-4775-AF06-12B4D4689A5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33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560CBF6-7D5D-464B-9615-5311BD84104A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ED8730F0-8FE6-4DBF-BE5D-7EAB72DCC0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710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3F639B2-DF70-4162-B960-C97826F631E3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C7CF6-FF0F-47E7-814F-3793F6C3C7C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5403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BED11980-A076-469F-88A5-700FD1A4EE30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D382D-95C7-4DA6-A0D1-BA4F45B2E14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521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A5F92F4-4335-406E-8C27-E5E12B2076B6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5EC59-32BC-48FD-A1C4-67DCDF0D823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1725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50FAEAB-73EB-4E48-A12D-31DA47FF85A1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6A14F-C36C-4B09-83D5-CEDA97E7180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658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3FCCB33-62D1-4AE3-B812-AF5F18022DCC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FB1AB-1973-4183-86C1-03DF98D6520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3664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7DD6E3D-0C1A-49D8-8247-9A8AE8E71950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651F3-31CC-4CA3-A98D-678D1C4D3DA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576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3704634-6BCB-4FE7-A9F7-DFF0040B3020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0E791-72B1-4EFD-9591-19FC3CF04D5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8115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2270A8D-504A-428A-BAD2-0BFFD647D46A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9DC20-A8C3-4D0A-B2AB-A8D0ACE0AE5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6731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BF9EED9A-EF2D-4C27-81EE-0A2BD9479C9F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E9DD2-A49B-44C0-ACF7-26D000798AA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4541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21CE12A-5541-4925-836F-3AA95194303D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E5878-CBE0-485F-9ACB-F3744A95D4B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403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  <a:ea typeface="+mn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381B2DA-782D-4736-AEFC-02FD98EB194D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3A73A2D8-5348-4F6D-814E-818F4014398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507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388B4A6-C705-489D-91B7-C62281B87D57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A7E04-A7BB-47D1-98E4-6F1B09A2281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3262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36DE6CB-D5B4-439D-9444-F450D23EDCDE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6E793-2D44-44A0-B989-EEF478BA351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7174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E59DB01-0138-48C1-9F89-4F10A788538E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6BE0E-2174-41E4-BA9F-15A01E6D0E4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9243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CDACDAB-E6B6-4FFF-84D3-559D8EBE36C8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9D462-EE42-451E-BC9B-DD84E8BE94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990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93580D9-ED09-43ED-B952-90627F1CF3C9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BDF83-8ECC-4328-9B83-791E07961E1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511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C71F2F2C-628F-474C-89C7-A315F298CC16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0F7A7-BCD6-40BD-B370-6D69C377074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8975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22AA375-F5C0-4F0B-BF39-15D31BEDECFE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DF36B-58AB-42F3-A962-68CF9567BD7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972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2E1015C-84C8-4491-88D1-082AE2D0F67E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E099C-E3C7-4B74-8B5A-B673A96B79B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9844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73F755A-2234-4B33-8048-F8B5ABCFD7BC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7D1F8-AC23-4B9D-9C19-994FB3ECCED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7462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6C326ED-53A0-4643-ACBC-4D9639939DDF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1212-953D-41B2-BE26-D2BDCA6A1A5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16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C86E8F8A-3BDD-4164-8945-D40EA7FCF88D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8F4C435D-B81A-4B2C-8572-A21960EF57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9762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D7C30FD-DF07-4AE6-A874-1E1F4F0CF646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7C479-A557-47B1-BCEB-56A8154CD0B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3139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C95EB63-1554-432E-AFA0-598267CA163E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B6415-8004-442E-973A-D395326D8C9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8089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FA1DF3E-08B4-4459-8557-CC93486C8037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5D4C6-07CF-4349-8C8D-3BD7C1324E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1310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A08967B-9A7B-44E2-8716-649B5D395073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8B76E-E0C6-4C4E-80F8-60A17DE2BA0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9194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3BDDD63-110A-42D1-9D49-2BA8FCF115FC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852AB-8CC6-4DD3-8969-2A6A0E9DBA3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1990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67DF752-D83C-4120-B4AB-38DE893D278F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C8512-AA9D-4A18-9AFB-8EE2B4A2E1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7464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55F61B2-2077-49A9-A245-8F53235C2F47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060DD-D27E-425C-AB95-57C75ED70BC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2333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9659883F-90D7-4B99-8C91-C076AD71AA9D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2827A-6C4A-47CF-95B2-8730B099B65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6548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224B2F3-5914-421F-9F00-8F803C4E38DC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1578-D702-43D9-8286-6FBFC3E9D12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4232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6B46E48-FFF5-42E1-A7FB-4DE490F2F9E4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DC662-C9DA-4191-A235-84DBD5523A6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0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ea typeface="+mn-ea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D898727-EA6B-4569-BBA1-1116411FCADB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54AE1ACD-CF74-4FE6-836E-55BAB91169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5222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E25EB5C-4485-4741-BFE0-C712C33DA513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E5047-A2C0-4674-BDB9-27C3FB6D8D5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6672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9B6E639-04E9-4EB8-9AA3-47F904F05657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41E6A-EFAD-4118-874E-8210DCDCAAB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775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73E0DA2-D4DA-447E-92FF-ADB4A51AFFDB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C1555-1B99-4AC6-A3E8-C071A723DEE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5985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5072823-A006-4434-85A0-8F866816ECC1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5186C-0F5E-4472-83CC-5E6320139DA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15899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F523B05-F3FE-4E1D-AD1D-E09E776D1281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332DA-977B-4FDD-99D4-F419C01EE90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6248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8665BD9-A6A2-4D22-9366-88E8A1B5CB35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8BD7-5CFF-49BD-BA13-08207B8B75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97025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CB460FB-2BDC-4EE9-B752-30EBD0FBBD27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AD503-F648-4FE7-841F-FF72C9A3510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2044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0029E27-E258-4507-9212-C4DADD0A9E4C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E425A-0960-40BE-9225-A56FAD6DD28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12878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5B28338-6F59-48BF-89E6-AEA2E64377E2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2BD98-8588-4C74-B40C-9D75154009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22977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0A917F6-EB9B-41DB-9390-388DCEA37E78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F2451-D0FE-4022-BAC4-2CE9A4C5CDA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673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1159ADA-0486-4AA4-9334-43DDC5070512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4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9BCCFD45-9A6F-41FF-BFFC-073D36D0E6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4355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1311A82-FAEC-4D95-AC87-C88EEE5FB526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1F2FD-D454-4643-8E7A-3DF01C48ABD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01925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E413A31-E035-4060-8FAB-D3670EFA3547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4F01D-7D54-4273-92FE-8A694755E7D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95364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FB91E8E-F061-49FD-ACAE-0D048F3F95CF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003DC-F785-4B7F-9C39-A428C073FC3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15691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AD83DA9-8647-4F90-A0F1-3BFBA7EEA750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EB346-C819-488D-BD59-2275D22CDF4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19278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21D66B5-F5EA-49E0-9744-0E3F0A8032BC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A7C78-B6D6-4A9B-8DAF-4C3BC45CB71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9134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EFAD15C-031D-428E-8197-CE599DFA3D3D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30EF3-1BF3-4FC3-9844-2367ABF4540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03606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20EF3-927B-4281-A21E-2957DDCB6E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982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9D68E-38BF-4726-B465-BD4E5DE4EB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8067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39EC6-773D-49AF-9755-C73F5E3679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8432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EFE49-350B-4599-A1DE-BC81B4EFD0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22BC41F-8AA7-4F67-AB28-F1E1181C0383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E9C02A18-A0B0-45A8-A70A-74DC04C12E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6627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E2056-3B0C-4C5B-B3A5-6CE5FEB85F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811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B8A0C-745D-42A5-9E9A-5A6EDE3BE9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9312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A0AA6-E7E7-4901-8959-24EB5A4E47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9488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1D9C5-7ACE-47F7-B431-C849DB30E8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9927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8258B-6A42-4599-A854-D8BD759C37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4748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F7939-63E1-4FC3-AA76-857B378915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6929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42875"/>
            <a:ext cx="2286000" cy="61436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42875"/>
            <a:ext cx="6705600" cy="61436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ABFBF-E01B-4100-A2D9-510C2499E7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79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14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6009-0DEF-48AD-8B72-420ABF9B642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2303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14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14438"/>
            <a:ext cx="4038600" cy="5072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14438"/>
            <a:ext cx="4038600" cy="24590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25875"/>
            <a:ext cx="4038600" cy="246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E4ED3-2B14-4A06-9E38-0C2725AA933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4311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E7614-DE9B-44B1-9578-599C0C9941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02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48AF12A-D964-4727-A5A5-31FF2233D904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EBE473C-3B25-44BE-9529-F0AB8A2FD21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72" r:id="rId1"/>
    <p:sldLayoutId id="2147487473" r:id="rId2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2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/>
          </p:cNvSpPr>
          <p:nvPr>
            <p:ph type="title"/>
          </p:nvPr>
        </p:nvSpPr>
        <p:spPr bwMode="auto">
          <a:xfrm>
            <a:off x="0" y="1428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14438"/>
            <a:ext cx="82296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楷体_GB2312" pitchFamily="49" charset="-122"/>
              </a:defRPr>
            </a:lvl1pPr>
          </a:lstStyle>
          <a:p>
            <a:fld id="{2339AA9E-4151-4A9F-A3A0-C68CAD256EC6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10249" name="图片 34" descr="校徽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889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 35" descr="未命名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96863"/>
            <a:ext cx="12144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图片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9275"/>
            <a:ext cx="50768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 descr="图片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71">
            <a:off x="1833563" y="2974975"/>
            <a:ext cx="691197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70" r:id="rId1"/>
    <p:sldLayoutId id="2147487571" r:id="rId2"/>
    <p:sldLayoutId id="2147487572" r:id="rId3"/>
    <p:sldLayoutId id="2147487573" r:id="rId4"/>
    <p:sldLayoutId id="2147487574" r:id="rId5"/>
    <p:sldLayoutId id="2147487575" r:id="rId6"/>
    <p:sldLayoutId id="2147487576" r:id="rId7"/>
    <p:sldLayoutId id="2147487577" r:id="rId8"/>
    <p:sldLayoutId id="2147487578" r:id="rId9"/>
    <p:sldLayoutId id="2147487579" r:id="rId10"/>
    <p:sldLayoutId id="2147487580" r:id="rId11"/>
    <p:sldLayoutId id="2147487581" r:id="rId12"/>
    <p:sldLayoutId id="214748758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panose="020B0604020202020204" pitchFamily="34" charset="0"/>
        <a:buChar char="•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bg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chemeClr val="bg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1101725" y="169863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126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209675"/>
            <a:ext cx="78438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FFFFFF"/>
                </a:solidFill>
                <a:effectLst/>
                <a:latin typeface="+mn-lt"/>
                <a:ea typeface="굴림" pitchFamily="34" charset="-127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3" r:id="rId1"/>
    <p:sldLayoutId id="2147487584" r:id="rId2"/>
    <p:sldLayoutId id="2147487585" r:id="rId3"/>
    <p:sldLayoutId id="2147487586" r:id="rId4"/>
    <p:sldLayoutId id="2147487587" r:id="rId5"/>
    <p:sldLayoutId id="2147487588" r:id="rId6"/>
    <p:sldLayoutId id="2147487589" r:id="rId7"/>
    <p:sldLayoutId id="2147487590" r:id="rId8"/>
    <p:sldLayoutId id="2147487591" r:id="rId9"/>
    <p:sldLayoutId id="2147487592" r:id="rId10"/>
    <p:sldLayoutId id="214748759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22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0E57DD-37ED-4E3D-A691-466680D997D5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193C51B-31D2-4451-8454-33B809687E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94" r:id="rId1"/>
    <p:sldLayoutId id="2147487595" r:id="rId2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15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331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FFD2E17-9CDB-45DA-B910-44F444816695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636363"/>
                </a:solidFill>
              </a:defRPr>
            </a:lvl1pPr>
          </a:lstStyle>
          <a:p>
            <a:fld id="{215BD609-30BB-4331-8722-0F274D9995A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96" r:id="rId1"/>
    <p:sldLayoutId id="2147487597" r:id="rId2"/>
    <p:sldLayoutId id="2147487598" r:id="rId3"/>
    <p:sldLayoutId id="2147487599" r:id="rId4"/>
    <p:sldLayoutId id="2147487600" r:id="rId5"/>
    <p:sldLayoutId id="2147487601" r:id="rId6"/>
    <p:sldLayoutId id="2147487602" r:id="rId7"/>
    <p:sldLayoutId id="2147487603" r:id="rId8"/>
    <p:sldLayoutId id="2147487604" r:id="rId9"/>
    <p:sldLayoutId id="2147487605" r:id="rId10"/>
    <p:sldLayoutId id="2147487471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ea typeface="+mn-ea"/>
            </a:endParaRPr>
          </a:p>
        </p:txBody>
      </p:sp>
      <p:sp>
        <p:nvSpPr>
          <p:cNvPr id="2053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Franklin Gothic Book"/>
                <a:ea typeface="华文楷体"/>
              </a:defRPr>
            </a:lvl1pPr>
          </a:lstStyle>
          <a:p>
            <a:pPr>
              <a:defRPr/>
            </a:pPr>
            <a:fld id="{C6728E9F-E9FE-4004-882B-1632EBA87109}" type="datetimeFigureOut">
              <a:rPr lang="zh-CN" altLang="en-US"/>
              <a:pPr>
                <a:defRPr/>
              </a:pPr>
              <a:t>2016/3/23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Franklin Gothic Book"/>
                <a:ea typeface="华文楷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</a:lstStyle>
          <a:p>
            <a:fld id="{B84F87AD-A7ED-4999-A2E4-559CC7722B41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ea typeface="+mn-ea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74" r:id="rId1"/>
    <p:sldLayoutId id="2147487475" r:id="rId2"/>
    <p:sldLayoutId id="2147487476" r:id="rId3"/>
    <p:sldLayoutId id="2147487477" r:id="rId4"/>
    <p:sldLayoutId id="2147487478" r:id="rId5"/>
    <p:sldLayoutId id="2147487479" r:id="rId6"/>
    <p:sldLayoutId id="2147487480" r:id="rId7"/>
    <p:sldLayoutId id="2147487481" r:id="rId8"/>
    <p:sldLayoutId id="2147487482" r:id="rId9"/>
    <p:sldLayoutId id="2147487483" r:id="rId10"/>
    <p:sldLayoutId id="21474874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图片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0EAA52B-65A2-4735-B461-61DC7457AAC7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E2587B5-DCB7-4CDF-9770-90CDC5AEF545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3080" name="Picture 8" descr="00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85" r:id="rId1"/>
    <p:sldLayoutId id="2147487486" r:id="rId2"/>
    <p:sldLayoutId id="2147487487" r:id="rId3"/>
    <p:sldLayoutId id="2147487488" r:id="rId4"/>
    <p:sldLayoutId id="2147487489" r:id="rId5"/>
    <p:sldLayoutId id="2147487490" r:id="rId6"/>
    <p:sldLayoutId id="2147487491" r:id="rId7"/>
    <p:sldLayoutId id="2147487492" r:id="rId8"/>
    <p:sldLayoutId id="2147487493" r:id="rId9"/>
    <p:sldLayoutId id="2147487494" r:id="rId10"/>
    <p:sldLayoutId id="2147487495" r:id="rId11"/>
    <p:sldLayoutId id="21474874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图片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2458CA9-17EB-4CAE-9E06-62C8404A7FC5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E173F435-633C-4805-91DD-D9161ACC5340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4104" name="Picture 8" descr="00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97" r:id="rId1"/>
    <p:sldLayoutId id="2147487498" r:id="rId2"/>
    <p:sldLayoutId id="2147487499" r:id="rId3"/>
    <p:sldLayoutId id="2147487500" r:id="rId4"/>
    <p:sldLayoutId id="2147487501" r:id="rId5"/>
    <p:sldLayoutId id="2147487502" r:id="rId6"/>
    <p:sldLayoutId id="2147487503" r:id="rId7"/>
    <p:sldLayoutId id="2147487504" r:id="rId8"/>
    <p:sldLayoutId id="2147487505" r:id="rId9"/>
    <p:sldLayoutId id="2147487506" r:id="rId10"/>
    <p:sldLayoutId id="2147487507" r:id="rId11"/>
    <p:sldLayoutId id="21474875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图片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DBE6B4-B2C8-4E4B-AA09-60C4C2EDFA36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D0E8416F-C9B9-401B-89AE-C5E6F9BC233A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5128" name="Picture 8" descr="00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09" r:id="rId1"/>
    <p:sldLayoutId id="2147487510" r:id="rId2"/>
    <p:sldLayoutId id="2147487511" r:id="rId3"/>
    <p:sldLayoutId id="2147487512" r:id="rId4"/>
    <p:sldLayoutId id="2147487513" r:id="rId5"/>
    <p:sldLayoutId id="2147487514" r:id="rId6"/>
    <p:sldLayoutId id="2147487515" r:id="rId7"/>
    <p:sldLayoutId id="2147487516" r:id="rId8"/>
    <p:sldLayoutId id="2147487517" r:id="rId9"/>
    <p:sldLayoutId id="2147487518" r:id="rId10"/>
    <p:sldLayoutId id="2147487519" r:id="rId11"/>
    <p:sldLayoutId id="21474875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图片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7D53103-F8E7-417D-992A-74EEE9AB35C4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40D7F08A-AA10-4B3E-848D-D709BB22661E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6152" name="Picture 8" descr="00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21" r:id="rId1"/>
    <p:sldLayoutId id="2147487522" r:id="rId2"/>
    <p:sldLayoutId id="2147487523" r:id="rId3"/>
    <p:sldLayoutId id="2147487524" r:id="rId4"/>
    <p:sldLayoutId id="2147487525" r:id="rId5"/>
    <p:sldLayoutId id="2147487526" r:id="rId6"/>
    <p:sldLayoutId id="2147487527" r:id="rId7"/>
    <p:sldLayoutId id="2147487528" r:id="rId8"/>
    <p:sldLayoutId id="2147487529" r:id="rId9"/>
    <p:sldLayoutId id="2147487530" r:id="rId10"/>
    <p:sldLayoutId id="2147487531" r:id="rId11"/>
    <p:sldLayoutId id="21474875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图片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E1D71C9-75E8-4766-87E3-9F3E377F284B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0ED089C7-72C1-469B-8F5B-67850E47F088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7176" name="Picture 8" descr="00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33" r:id="rId1"/>
    <p:sldLayoutId id="2147487534" r:id="rId2"/>
    <p:sldLayoutId id="2147487535" r:id="rId3"/>
    <p:sldLayoutId id="2147487536" r:id="rId4"/>
    <p:sldLayoutId id="2147487537" r:id="rId5"/>
    <p:sldLayoutId id="2147487538" r:id="rId6"/>
    <p:sldLayoutId id="2147487539" r:id="rId7"/>
    <p:sldLayoutId id="2147487540" r:id="rId8"/>
    <p:sldLayoutId id="2147487541" r:id="rId9"/>
    <p:sldLayoutId id="2147487542" r:id="rId10"/>
    <p:sldLayoutId id="2147487543" r:id="rId11"/>
    <p:sldLayoutId id="21474875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图片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336DB47-39A8-41AB-89A5-ED8163DB76B8}" type="datetimeFigureOut">
              <a:rPr lang="zh-CN" altLang="en-US"/>
              <a:pPr>
                <a:defRPr/>
              </a:pPr>
              <a:t>2016/3/23</a:t>
            </a:fld>
            <a:endParaRPr lang="en-US" altLang="zh-CN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E695B038-BBC1-490E-9B1F-436974231D06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8200" name="Picture 8" descr="00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45" r:id="rId1"/>
    <p:sldLayoutId id="2147487546" r:id="rId2"/>
    <p:sldLayoutId id="2147487547" r:id="rId3"/>
    <p:sldLayoutId id="2147487548" r:id="rId4"/>
    <p:sldLayoutId id="2147487549" r:id="rId5"/>
    <p:sldLayoutId id="2147487550" r:id="rId6"/>
    <p:sldLayoutId id="2147487551" r:id="rId7"/>
    <p:sldLayoutId id="2147487552" r:id="rId8"/>
    <p:sldLayoutId id="2147487553" r:id="rId9"/>
    <p:sldLayoutId id="2147487554" r:id="rId10"/>
    <p:sldLayoutId id="2147487555" r:id="rId11"/>
    <p:sldLayoutId id="21474875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2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 bwMode="auto">
          <a:xfrm>
            <a:off x="0" y="1428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14438"/>
            <a:ext cx="82296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楷体_GB2312" pitchFamily="49" charset="-122"/>
              </a:defRPr>
            </a:lvl1pPr>
          </a:lstStyle>
          <a:p>
            <a:fld id="{288AC66C-CF1F-4282-A9AB-A8B29C4527E1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9225" name="图片 34" descr="校徽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889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35" descr="未命名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96863"/>
            <a:ext cx="12144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 descr="图片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9275"/>
            <a:ext cx="50768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图片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71">
            <a:off x="1833563" y="2974975"/>
            <a:ext cx="691197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57" r:id="rId1"/>
    <p:sldLayoutId id="2147487558" r:id="rId2"/>
    <p:sldLayoutId id="2147487559" r:id="rId3"/>
    <p:sldLayoutId id="2147487560" r:id="rId4"/>
    <p:sldLayoutId id="2147487561" r:id="rId5"/>
    <p:sldLayoutId id="2147487562" r:id="rId6"/>
    <p:sldLayoutId id="2147487563" r:id="rId7"/>
    <p:sldLayoutId id="2147487564" r:id="rId8"/>
    <p:sldLayoutId id="2147487565" r:id="rId9"/>
    <p:sldLayoutId id="2147487566" r:id="rId10"/>
    <p:sldLayoutId id="2147487567" r:id="rId11"/>
    <p:sldLayoutId id="2147487568" r:id="rId12"/>
    <p:sldLayoutId id="214748756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黑体" pitchFamily="49" charset="-122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panose="020B0604020202020204" pitchFamily="34" charset="0"/>
        <a:buChar char="•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bg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chemeClr val="bg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Calibri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标题 1"/>
          <p:cNvSpPr>
            <a:spLocks noGrp="1"/>
          </p:cNvSpPr>
          <p:nvPr>
            <p:ph type="ctrTitle"/>
          </p:nvPr>
        </p:nvSpPr>
        <p:spPr>
          <a:xfrm>
            <a:off x="1464473" y="1484784"/>
            <a:ext cx="6419895" cy="1511300"/>
          </a:xfrm>
        </p:spPr>
        <p:txBody>
          <a:bodyPr/>
          <a:lstStyle/>
          <a:p>
            <a:r>
              <a:rPr lang="en-US" altLang="zh-CN" sz="3600" dirty="0" smtClean="0"/>
              <a:t>ATPG </a:t>
            </a:r>
            <a:r>
              <a:rPr lang="en-US" altLang="zh-CN" sz="3600" dirty="0"/>
              <a:t>for Synchronous Sequential </a:t>
            </a:r>
            <a:r>
              <a:rPr lang="en-US" altLang="zh-CN" sz="3600" dirty="0" smtClean="0"/>
              <a:t>Circuits</a:t>
            </a:r>
            <a:endPara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0291" name="副标题 2"/>
          <p:cNvSpPr>
            <a:spLocks noGrp="1"/>
          </p:cNvSpPr>
          <p:nvPr>
            <p:ph type="subTitle" idx="1"/>
          </p:nvPr>
        </p:nvSpPr>
        <p:spPr>
          <a:xfrm>
            <a:off x="1042988" y="260350"/>
            <a:ext cx="5041900" cy="6921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CN" sz="2400" b="1" dirty="0" smtClean="0"/>
              <a:t>ELEC-7950   </a:t>
            </a:r>
            <a:r>
              <a:rPr lang="en-US" altLang="zh-CN" sz="2400" b="1" dirty="0"/>
              <a:t>Spring</a:t>
            </a:r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2016</a:t>
            </a:r>
            <a:endParaRPr lang="zh-CN" altLang="en-US" sz="2400" b="1" dirty="0" smtClean="0">
              <a:solidFill>
                <a:schemeClr val="accent1"/>
              </a:solidFill>
            </a:endParaRPr>
          </a:p>
        </p:txBody>
      </p:sp>
      <p:sp>
        <p:nvSpPr>
          <p:cNvPr id="151556" name="Rectangle 4"/>
          <p:cNvSpPr txBox="1">
            <a:spLocks/>
          </p:cNvSpPr>
          <p:nvPr/>
        </p:nvSpPr>
        <p:spPr bwMode="auto">
          <a:xfrm>
            <a:off x="2627784" y="4077072"/>
            <a:ext cx="4897041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Speaker       </a:t>
            </a:r>
            <a:r>
              <a:rPr lang="zh-CN" altLang="en-US" sz="2000" dirty="0" smtClean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000" dirty="0" smtClean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Mi Yan</a:t>
            </a:r>
            <a:endParaRPr lang="zh-CN" altLang="en-US" sz="2000" dirty="0">
              <a:solidFill>
                <a:srgbClr val="333399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Student number</a:t>
            </a:r>
            <a:r>
              <a:rPr lang="zh-CN" altLang="en-US" sz="2000" dirty="0" smtClean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000" dirty="0" smtClean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mzy0018</a:t>
            </a:r>
            <a:endParaRPr lang="en-US" altLang="zh-CN" sz="2000" dirty="0">
              <a:solidFill>
                <a:srgbClr val="3333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306"/>
            <a:ext cx="804742" cy="75597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600" dirty="0"/>
              <a:t>A simple sequential circuit with a stuck-at-0 fault</a:t>
            </a:r>
            <a:endParaRPr lang="zh-CN" altLang="en-US" sz="1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pic>
        <p:nvPicPr>
          <p:cNvPr id="5" name="Picture 11" descr="C:\Users\freedu\AppData\Roaming\Tencent\Users\1042493185\QQ\WinTemp\RichOle\G0F~NB$6PCZMDZ_V_5INCC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052736"/>
            <a:ext cx="6665119" cy="531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555776" y="14847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Test pattern for the s-a-0 fault</a:t>
            </a:r>
            <a:endParaRPr lang="zh-CN" altLang="en-US" dirty="0"/>
          </a:p>
        </p:txBody>
      </p:sp>
      <p:pic>
        <p:nvPicPr>
          <p:cNvPr id="7" name="图片 6" descr="http://nptel.ac.in/courses/106103016/module10/images/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2286165"/>
            <a:ext cx="4518819" cy="20238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937793" y="4310063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ATPG for combinational blocks in sequential circuits require more than one pattern. </a:t>
            </a:r>
            <a:endParaRPr lang="en-US" altLang="zh-CN" dirty="0" smtClean="0"/>
          </a:p>
          <a:p>
            <a:r>
              <a:rPr lang="en-US" altLang="zh-CN" dirty="0" smtClean="0"/>
              <a:t>In </a:t>
            </a:r>
            <a:r>
              <a:rPr lang="en-US" altLang="zh-CN" dirty="0"/>
              <a:t>this example, the first pattern is </a:t>
            </a:r>
            <a:r>
              <a:rPr lang="en-US" altLang="zh-CN" i="1" dirty="0"/>
              <a:t>a </a:t>
            </a:r>
            <a:r>
              <a:rPr lang="en-US" altLang="zh-CN" dirty="0"/>
              <a:t>=X, </a:t>
            </a:r>
            <a:r>
              <a:rPr lang="en-US" altLang="zh-CN" i="1" dirty="0"/>
              <a:t>b </a:t>
            </a:r>
            <a:r>
              <a:rPr lang="en-US" altLang="zh-CN" dirty="0"/>
              <a:t>=0 and clock edge followed by </a:t>
            </a:r>
            <a:r>
              <a:rPr lang="en-US" altLang="zh-CN" i="1" dirty="0"/>
              <a:t>a </a:t>
            </a:r>
            <a:r>
              <a:rPr lang="en-US" altLang="zh-CN" dirty="0"/>
              <a:t>=1 and </a:t>
            </a:r>
            <a:r>
              <a:rPr lang="en-US" altLang="zh-CN" i="1" dirty="0"/>
              <a:t>b </a:t>
            </a:r>
            <a:r>
              <a:rPr lang="en-US" altLang="zh-CN" dirty="0"/>
              <a:t>=X.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79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6" name="Group 28"/>
          <p:cNvGrpSpPr>
            <a:grpSpLocks/>
          </p:cNvGrpSpPr>
          <p:nvPr/>
        </p:nvGrpSpPr>
        <p:grpSpPr bwMode="auto">
          <a:xfrm>
            <a:off x="330200" y="1411288"/>
            <a:ext cx="3806825" cy="182562"/>
            <a:chOff x="1239" y="3147"/>
            <a:chExt cx="2398" cy="115"/>
          </a:xfrm>
        </p:grpSpPr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6696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55" name="AutoShape 2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56" name="AutoShape 2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pic>
        <p:nvPicPr>
          <p:cNvPr id="156677" name="Picture 54" descr="C:\Users\freedu\AppData\Roaming\Tencent\Users\1042493185\QQ\WinTemp\RichOle\`QN0MY6OHZ52LSRU3DXM8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98475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8" name="TextBox 45"/>
          <p:cNvSpPr txBox="1">
            <a:spLocks noChangeArrowheads="1"/>
          </p:cNvSpPr>
          <p:nvPr/>
        </p:nvSpPr>
        <p:spPr bwMode="auto">
          <a:xfrm>
            <a:off x="678657" y="1117392"/>
            <a:ext cx="3490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Sequential circuits with a s-a-0 fault</a:t>
            </a:r>
            <a:endParaRPr lang="zh-CN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6679" name="TextBox 20"/>
          <p:cNvSpPr txBox="1">
            <a:spLocks noChangeArrowheads="1"/>
          </p:cNvSpPr>
          <p:nvPr/>
        </p:nvSpPr>
        <p:spPr bwMode="auto">
          <a:xfrm>
            <a:off x="573088" y="1687513"/>
            <a:ext cx="4574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/>
              <a:t>ATPG steps:</a:t>
            </a:r>
            <a:endParaRPr lang="zh-CN" altLang="zh-CN" dirty="0"/>
          </a:p>
        </p:txBody>
      </p:sp>
      <p:sp>
        <p:nvSpPr>
          <p:cNvPr id="22" name="矩形 21"/>
          <p:cNvSpPr/>
          <p:nvPr/>
        </p:nvSpPr>
        <p:spPr bwMode="auto">
          <a:xfrm>
            <a:off x="334966" y="2205038"/>
            <a:ext cx="1357309" cy="360362"/>
          </a:xfrm>
          <a:prstGeom prst="rect">
            <a:avLst/>
          </a:prstGeom>
          <a:solidFill>
            <a:srgbClr val="00B050">
              <a:alpha val="88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</a:rPr>
              <a:t>flip-flops 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334966" y="2924175"/>
            <a:ext cx="1357309" cy="360363"/>
          </a:xfrm>
          <a:prstGeom prst="rect">
            <a:avLst/>
          </a:prstGeom>
          <a:solidFill>
            <a:srgbClr val="00B050">
              <a:alpha val="88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zh-CN" dirty="0" smtClean="0">
                <a:solidFill>
                  <a:schemeClr val="bg1"/>
                </a:solidFill>
                <a:ea typeface="Arial Unicode MS" panose="020B0604020202020204" pitchFamily="34" charset="-122"/>
                <a:cs typeface="Arial" panose="020B0604020202020204" pitchFamily="34" charset="0"/>
              </a:rPr>
              <a:t>net</a:t>
            </a:r>
            <a:endParaRPr lang="zh-CN" altLang="en-US" dirty="0">
              <a:solidFill>
                <a:schemeClr val="bg1"/>
              </a:solidFill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334966" y="3716338"/>
            <a:ext cx="1357310" cy="634762"/>
          </a:xfrm>
          <a:prstGeom prst="rect">
            <a:avLst/>
          </a:prstGeom>
          <a:solidFill>
            <a:srgbClr val="00B050">
              <a:alpha val="88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</a:rPr>
              <a:t>D-algorithm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92390" y="4652963"/>
            <a:ext cx="1399885" cy="722868"/>
          </a:xfrm>
          <a:prstGeom prst="rect">
            <a:avLst/>
          </a:prstGeom>
          <a:solidFill>
            <a:srgbClr val="00B050">
              <a:alpha val="88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</a:rPr>
              <a:t>required signals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292390" y="5732463"/>
            <a:ext cx="1399885" cy="633412"/>
          </a:xfrm>
          <a:prstGeom prst="rect">
            <a:avLst/>
          </a:prstGeom>
          <a:solidFill>
            <a:srgbClr val="00B050">
              <a:alpha val="88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zh-CN" dirty="0" smtClean="0">
                <a:solidFill>
                  <a:schemeClr val="bg1"/>
                </a:solidFill>
                <a:ea typeface="굴림" pitchFamily="34" charset="-127"/>
                <a:cs typeface="Arial" panose="020B0604020202020204" pitchFamily="34" charset="0"/>
              </a:rPr>
              <a:t>Secondary inputs</a:t>
            </a:r>
            <a:endParaRPr lang="zh-CN" altLang="en-US" dirty="0">
              <a:solidFill>
                <a:schemeClr val="bg1"/>
              </a:solidFill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2700337" y="3444083"/>
            <a:ext cx="1284287" cy="907017"/>
          </a:xfrm>
          <a:prstGeom prst="rect">
            <a:avLst/>
          </a:prstGeom>
          <a:solidFill>
            <a:srgbClr val="00B050">
              <a:alpha val="88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</a:rPr>
              <a:t>values of </a:t>
            </a:r>
            <a:r>
              <a:rPr lang="en-US" altLang="zh-CN" dirty="0" smtClean="0">
                <a:solidFill>
                  <a:schemeClr val="bg1"/>
                </a:solidFill>
              </a:rPr>
              <a:t>primary inputs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2700338" y="4724400"/>
            <a:ext cx="1284286" cy="848517"/>
          </a:xfrm>
          <a:prstGeom prst="rect">
            <a:avLst/>
          </a:prstGeom>
          <a:solidFill>
            <a:srgbClr val="00B050">
              <a:alpha val="88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</a:rPr>
              <a:t>values of </a:t>
            </a:r>
            <a:r>
              <a:rPr lang="en-US" altLang="zh-CN" dirty="0" smtClean="0">
                <a:solidFill>
                  <a:schemeClr val="bg1"/>
                </a:solidFill>
              </a:rPr>
              <a:t>secondary inputs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cxnSp>
        <p:nvCxnSpPr>
          <p:cNvPr id="156688" name="直接箭头连接符 36"/>
          <p:cNvCxnSpPr>
            <a:cxnSpLocks noChangeShapeType="1"/>
          </p:cNvCxnSpPr>
          <p:nvPr/>
        </p:nvCxnSpPr>
        <p:spPr bwMode="auto">
          <a:xfrm>
            <a:off x="749473" y="2763045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9" name="直接箭头连接符 38"/>
          <p:cNvCxnSpPr>
            <a:stCxn id="24" idx="3"/>
            <a:endCxn id="27" idx="1"/>
          </p:cNvCxnSpPr>
          <p:nvPr/>
        </p:nvCxnSpPr>
        <p:spPr bwMode="auto">
          <a:xfrm flipV="1">
            <a:off x="1692276" y="3897592"/>
            <a:ext cx="1008061" cy="136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 bwMode="auto">
          <a:xfrm>
            <a:off x="1016525" y="2565400"/>
            <a:ext cx="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23" idx="2"/>
            <a:endCxn id="24" idx="0"/>
          </p:cNvCxnSpPr>
          <p:nvPr/>
        </p:nvCxnSpPr>
        <p:spPr bwMode="auto">
          <a:xfrm>
            <a:off x="1013621" y="3284538"/>
            <a:ext cx="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25" idx="2"/>
            <a:endCxn id="26" idx="0"/>
          </p:cNvCxnSpPr>
          <p:nvPr/>
        </p:nvCxnSpPr>
        <p:spPr bwMode="auto">
          <a:xfrm>
            <a:off x="992333" y="5375831"/>
            <a:ext cx="0" cy="356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 bwMode="auto">
          <a:xfrm>
            <a:off x="3275856" y="4292600"/>
            <a:ext cx="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28" idx="1"/>
            <a:endCxn id="25" idx="3"/>
          </p:cNvCxnSpPr>
          <p:nvPr/>
        </p:nvCxnSpPr>
        <p:spPr bwMode="auto">
          <a:xfrm flipH="1" flipV="1">
            <a:off x="1692275" y="5014397"/>
            <a:ext cx="1008063" cy="134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993063" cy="300037"/>
          </a:xfrm>
        </p:spPr>
        <p:txBody>
          <a:bodyPr/>
          <a:lstStyle/>
          <a:p>
            <a:pPr eaLnBrk="1" hangingPunct="1"/>
            <a:r>
              <a:rPr lang="en-US" altLang="zh-CN" sz="1600" dirty="0"/>
              <a:t>ATPG of sequential circuits: Time frame expansion method</a:t>
            </a:r>
            <a:r>
              <a:rPr lang="zh-CN" altLang="zh-CN" sz="1600" dirty="0"/>
              <a:t/>
            </a:r>
            <a:br>
              <a:rPr lang="zh-CN" altLang="zh-CN" sz="1600" dirty="0"/>
            </a:br>
            <a:endParaRPr lang="zh-CN" altLang="en-US" sz="1600" dirty="0" smtClean="0">
              <a:solidFill>
                <a:srgbClr val="A0B462"/>
              </a:solidFill>
              <a:ea typeface="宋体" panose="02010600030101010101" pitchFamily="2" charset="-122"/>
            </a:endParaRPr>
          </a:p>
        </p:txBody>
      </p:sp>
      <p:pic>
        <p:nvPicPr>
          <p:cNvPr id="36" name="图片 35" descr="http://nptel.ac.in/courses/106103016/module10/images/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288412"/>
            <a:ext cx="4979988" cy="197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/>
      <p:bldP spid="1566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54" descr="C:\Users\freedu\AppData\Roaming\Tencent\Users\1042493185\QQ\WinTemp\RichOle\`QN0MY6OHZ52LSRU3DXM8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98475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28" name="Group 28"/>
          <p:cNvGrpSpPr>
            <a:grpSpLocks/>
          </p:cNvGrpSpPr>
          <p:nvPr/>
        </p:nvGrpSpPr>
        <p:grpSpPr bwMode="auto">
          <a:xfrm>
            <a:off x="361950" y="1431925"/>
            <a:ext cx="3806825" cy="182563"/>
            <a:chOff x="1239" y="3147"/>
            <a:chExt cx="2398" cy="115"/>
          </a:xfrm>
        </p:grpSpPr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4641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55" name="AutoShape 2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56" name="AutoShape 2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154629" name="TextBox 45"/>
          <p:cNvSpPr txBox="1">
            <a:spLocks noChangeArrowheads="1"/>
          </p:cNvSpPr>
          <p:nvPr/>
        </p:nvSpPr>
        <p:spPr bwMode="auto">
          <a:xfrm>
            <a:off x="324139" y="1111036"/>
            <a:ext cx="4419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70C0"/>
                </a:solidFill>
              </a:rPr>
              <a:t> replace the flip-flops with nets </a:t>
            </a:r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69190"/>
            <a:ext cx="8496994" cy="490537"/>
          </a:xfrm>
        </p:spPr>
        <p:txBody>
          <a:bodyPr/>
          <a:lstStyle/>
          <a:p>
            <a:pPr eaLnBrk="1" hangingPunct="1"/>
            <a:r>
              <a:rPr lang="en-US" altLang="zh-CN" sz="1600" dirty="0"/>
              <a:t>ATPG for sequential circuits using the time frame expansion </a:t>
            </a:r>
            <a:r>
              <a:rPr lang="en-US" altLang="zh-CN" sz="1600" dirty="0" smtClean="0"/>
              <a:t>approach</a:t>
            </a:r>
            <a:r>
              <a:rPr lang="zh-CN" altLang="zh-CN" sz="1600" dirty="0"/>
              <a:t/>
            </a:r>
            <a:br>
              <a:rPr lang="zh-CN" altLang="zh-CN" sz="1600" dirty="0"/>
            </a:br>
            <a:endParaRPr lang="zh-CN" altLang="en-US" sz="1600" dirty="0" smtClean="0">
              <a:solidFill>
                <a:srgbClr val="A0B462"/>
              </a:solidFill>
              <a:ea typeface="宋体" panose="02010600030101010101" pitchFamily="2" charset="-122"/>
            </a:endParaRPr>
          </a:p>
        </p:txBody>
      </p:sp>
      <p:pic>
        <p:nvPicPr>
          <p:cNvPr id="20" name="图片 19" descr="http://nptel.ac.in/courses/106103016/module10/images/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9"/>
            <a:ext cx="663354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4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54" descr="C:\Users\freedu\AppData\Roaming\Tencent\Users\1042493185\QQ\WinTemp\RichOle\`QN0MY6OHZ52LSRU3DXM8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98475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773" name="Group 28"/>
          <p:cNvGrpSpPr>
            <a:grpSpLocks/>
          </p:cNvGrpSpPr>
          <p:nvPr/>
        </p:nvGrpSpPr>
        <p:grpSpPr bwMode="auto">
          <a:xfrm>
            <a:off x="330200" y="1282700"/>
            <a:ext cx="3806825" cy="182563"/>
            <a:chOff x="1239" y="3147"/>
            <a:chExt cx="2398" cy="115"/>
          </a:xfrm>
        </p:grpSpPr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0790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55" name="AutoShape 2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56" name="AutoShape 2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160774" name="TextBox 45"/>
          <p:cNvSpPr txBox="1">
            <a:spLocks noChangeArrowheads="1"/>
          </p:cNvSpPr>
          <p:nvPr/>
        </p:nvSpPr>
        <p:spPr bwMode="auto">
          <a:xfrm>
            <a:off x="685097" y="975763"/>
            <a:ext cx="3782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0070C0"/>
                </a:solidFill>
              </a:rPr>
              <a:t>Sequential depth of a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flip-flop</a:t>
            </a:r>
            <a:endParaRPr lang="zh-CN" altLang="en-US" sz="2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Freeform 4"/>
          <p:cNvSpPr>
            <a:spLocks noEditPoints="1"/>
          </p:cNvSpPr>
          <p:nvPr/>
        </p:nvSpPr>
        <p:spPr bwMode="gray">
          <a:xfrm>
            <a:off x="179388" y="1846263"/>
            <a:ext cx="2520950" cy="4822825"/>
          </a:xfrm>
          <a:custGeom>
            <a:avLst/>
            <a:gdLst>
              <a:gd name="T0" fmla="*/ 872676010 w 2820"/>
              <a:gd name="T1" fmla="*/ 137147430 h 2912"/>
              <a:gd name="T2" fmla="*/ 656904145 w 2820"/>
              <a:gd name="T3" fmla="*/ 460818279 h 2912"/>
              <a:gd name="T4" fmla="*/ 474697567 w 2820"/>
              <a:gd name="T5" fmla="*/ 822889547 h 2912"/>
              <a:gd name="T6" fmla="*/ 324456098 w 2820"/>
              <a:gd name="T7" fmla="*/ 1223362891 h 2912"/>
              <a:gd name="T8" fmla="*/ 202984749 w 2820"/>
              <a:gd name="T9" fmla="*/ 1656751352 h 2912"/>
              <a:gd name="T10" fmla="*/ 111881906 w 2820"/>
              <a:gd name="T11" fmla="*/ 2117569631 h 2912"/>
              <a:gd name="T12" fmla="*/ 47949005 w 2820"/>
              <a:gd name="T13" fmla="*/ 2147483647 h 2912"/>
              <a:gd name="T14" fmla="*/ 11187833 w 2820"/>
              <a:gd name="T15" fmla="*/ 2147483647 h 2912"/>
              <a:gd name="T16" fmla="*/ 0 w 2820"/>
              <a:gd name="T17" fmla="*/ 2147483647 h 2912"/>
              <a:gd name="T18" fmla="*/ 14384612 w 2820"/>
              <a:gd name="T19" fmla="*/ 2147483647 h 2912"/>
              <a:gd name="T20" fmla="*/ 51145785 w 2820"/>
              <a:gd name="T21" fmla="*/ 2147483647 h 2912"/>
              <a:gd name="T22" fmla="*/ 110283517 w 2820"/>
              <a:gd name="T23" fmla="*/ 2147483647 h 2912"/>
              <a:gd name="T24" fmla="*/ 190198526 w 2820"/>
              <a:gd name="T25" fmla="*/ 2147483647 h 2912"/>
              <a:gd name="T26" fmla="*/ 290891705 w 2820"/>
              <a:gd name="T27" fmla="*/ 2147483647 h 2912"/>
              <a:gd name="T28" fmla="*/ 409166276 w 2820"/>
              <a:gd name="T29" fmla="*/ 2147483647 h 2912"/>
              <a:gd name="T30" fmla="*/ 546620628 w 2820"/>
              <a:gd name="T31" fmla="*/ 2147483647 h 2912"/>
              <a:gd name="T32" fmla="*/ 698460486 w 2820"/>
              <a:gd name="T33" fmla="*/ 2147483647 h 2912"/>
              <a:gd name="T34" fmla="*/ 867880841 w 2820"/>
              <a:gd name="T35" fmla="*/ 2147483647 h 2912"/>
              <a:gd name="T36" fmla="*/ 1050087419 w 2820"/>
              <a:gd name="T37" fmla="*/ 2147483647 h 2912"/>
              <a:gd name="T38" fmla="*/ 1245081114 w 2820"/>
              <a:gd name="T39" fmla="*/ 2147483647 h 2912"/>
              <a:gd name="T40" fmla="*/ 1452861031 w 2820"/>
              <a:gd name="T41" fmla="*/ 2147483647 h 2912"/>
              <a:gd name="T42" fmla="*/ 1670231286 w 2820"/>
              <a:gd name="T43" fmla="*/ 2147483647 h 2912"/>
              <a:gd name="T44" fmla="*/ 1897190984 w 2820"/>
              <a:gd name="T45" fmla="*/ 2147483647 h 2912"/>
              <a:gd name="T46" fmla="*/ 2033046946 w 2820"/>
              <a:gd name="T47" fmla="*/ 2147483647 h 2912"/>
              <a:gd name="T48" fmla="*/ 1492818983 w 2820"/>
              <a:gd name="T49" fmla="*/ 2147483647 h 2912"/>
              <a:gd name="T50" fmla="*/ 1563144548 w 2820"/>
              <a:gd name="T51" fmla="*/ 2147483647 h 2912"/>
              <a:gd name="T52" fmla="*/ 1428886975 w 2820"/>
              <a:gd name="T53" fmla="*/ 2147483647 h 2912"/>
              <a:gd name="T54" fmla="*/ 1291432624 w 2820"/>
              <a:gd name="T55" fmla="*/ 2147483647 h 2912"/>
              <a:gd name="T56" fmla="*/ 1152379882 w 2820"/>
              <a:gd name="T57" fmla="*/ 2147483647 h 2912"/>
              <a:gd name="T58" fmla="*/ 1016523026 w 2820"/>
              <a:gd name="T59" fmla="*/ 2147483647 h 2912"/>
              <a:gd name="T60" fmla="*/ 885462233 w 2820"/>
              <a:gd name="T61" fmla="*/ 2147483647 h 2912"/>
              <a:gd name="T62" fmla="*/ 760794103 w 2820"/>
              <a:gd name="T63" fmla="*/ 2147483647 h 2912"/>
              <a:gd name="T64" fmla="*/ 647314701 w 2820"/>
              <a:gd name="T65" fmla="*/ 2147483647 h 2912"/>
              <a:gd name="T66" fmla="*/ 546620628 w 2820"/>
              <a:gd name="T67" fmla="*/ 2147483647 h 2912"/>
              <a:gd name="T68" fmla="*/ 461910450 w 2820"/>
              <a:gd name="T69" fmla="*/ 2147483647 h 2912"/>
              <a:gd name="T70" fmla="*/ 394781664 w 2820"/>
              <a:gd name="T71" fmla="*/ 2147483647 h 2912"/>
              <a:gd name="T72" fmla="*/ 350029438 w 2820"/>
              <a:gd name="T73" fmla="*/ 2147483647 h 2912"/>
              <a:gd name="T74" fmla="*/ 327652878 w 2820"/>
              <a:gd name="T75" fmla="*/ 2147483647 h 2912"/>
              <a:gd name="T76" fmla="*/ 332448046 w 2820"/>
              <a:gd name="T77" fmla="*/ 2147483647 h 2912"/>
              <a:gd name="T78" fmla="*/ 367610829 w 2820"/>
              <a:gd name="T79" fmla="*/ 2035280180 h 2912"/>
              <a:gd name="T80" fmla="*/ 434739615 w 2820"/>
              <a:gd name="T81" fmla="*/ 1623834578 h 2912"/>
              <a:gd name="T82" fmla="*/ 535432795 w 2820"/>
              <a:gd name="T83" fmla="*/ 1217875933 h 2912"/>
              <a:gd name="T84" fmla="*/ 674485536 w 2820"/>
              <a:gd name="T85" fmla="*/ 817404246 h 2912"/>
              <a:gd name="T86" fmla="*/ 855094619 w 2820"/>
              <a:gd name="T87" fmla="*/ 422416204 h 2912"/>
              <a:gd name="T88" fmla="*/ 1077259148 w 2820"/>
              <a:gd name="T89" fmla="*/ 43887376 h 2912"/>
              <a:gd name="T90" fmla="*/ 994147360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FFFF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60782" name="Group 14"/>
          <p:cNvGrpSpPr>
            <a:grpSpLocks/>
          </p:cNvGrpSpPr>
          <p:nvPr/>
        </p:nvGrpSpPr>
        <p:grpSpPr bwMode="auto">
          <a:xfrm>
            <a:off x="395288" y="3284538"/>
            <a:ext cx="1500187" cy="1538287"/>
            <a:chOff x="576" y="2188"/>
            <a:chExt cx="1056" cy="1028"/>
          </a:xfrm>
        </p:grpSpPr>
        <p:pic>
          <p:nvPicPr>
            <p:cNvPr id="160784" name="Picture 15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924"/>
              <a:ext cx="105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785" name="Oval 16"/>
            <p:cNvSpPr>
              <a:spLocks noChangeArrowheads="1"/>
            </p:cNvSpPr>
            <p:nvPr/>
          </p:nvSpPr>
          <p:spPr bwMode="gray">
            <a:xfrm>
              <a:off x="714" y="2188"/>
              <a:ext cx="860" cy="86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600"/>
                </a:lnSpc>
              </a:pP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0786" name="Oval 17"/>
            <p:cNvSpPr>
              <a:spLocks noChangeArrowheads="1"/>
            </p:cNvSpPr>
            <p:nvPr/>
          </p:nvSpPr>
          <p:spPr bwMode="gray">
            <a:xfrm>
              <a:off x="725" y="2193"/>
              <a:ext cx="839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600"/>
                </a:lnSpc>
              </a:pP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0787" name="Oval 18"/>
            <p:cNvSpPr>
              <a:spLocks noChangeArrowheads="1"/>
            </p:cNvSpPr>
            <p:nvPr/>
          </p:nvSpPr>
          <p:spPr bwMode="gray">
            <a:xfrm>
              <a:off x="734" y="2201"/>
              <a:ext cx="798" cy="78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600"/>
                </a:lnSpc>
              </a:pP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0788" name="Oval 19"/>
            <p:cNvSpPr>
              <a:spLocks noChangeArrowheads="1"/>
            </p:cNvSpPr>
            <p:nvPr/>
          </p:nvSpPr>
          <p:spPr bwMode="gray">
            <a:xfrm>
              <a:off x="780" y="2223"/>
              <a:ext cx="710" cy="6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600"/>
                </a:lnSpc>
              </a:pP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0777" name="Group 46"/>
          <p:cNvGrpSpPr>
            <a:grpSpLocks/>
          </p:cNvGrpSpPr>
          <p:nvPr/>
        </p:nvGrpSpPr>
        <p:grpSpPr bwMode="auto">
          <a:xfrm>
            <a:off x="1919288" y="1832403"/>
            <a:ext cx="6840537" cy="3488805"/>
            <a:chOff x="1067" y="1033"/>
            <a:chExt cx="4309" cy="601"/>
          </a:xfrm>
        </p:grpSpPr>
        <p:sp>
          <p:nvSpPr>
            <p:cNvPr id="53" name="AutoShape 31"/>
            <p:cNvSpPr>
              <a:spLocks noChangeArrowheads="1"/>
            </p:cNvSpPr>
            <p:nvPr/>
          </p:nvSpPr>
          <p:spPr bwMode="auto">
            <a:xfrm>
              <a:off x="1067" y="1033"/>
              <a:ext cx="4309" cy="601"/>
            </a:xfrm>
            <a:prstGeom prst="roundRect">
              <a:avLst>
                <a:gd name="adj" fmla="val 5880"/>
              </a:avLst>
            </a:prstGeom>
            <a:solidFill>
              <a:srgbClr val="FFFFFF"/>
            </a:solidFill>
            <a:ln w="254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01" y="1149"/>
              <a:ext cx="4241" cy="4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dirty="0"/>
                <a:t>If the output of a flip-flop can be controlled by only primary inputs (and a clock pulse) it has sequential depth of 1.</a:t>
              </a:r>
            </a:p>
            <a:p>
              <a:pPr eaLnBrk="1" hangingPunct="1"/>
              <a:endParaRPr lang="en-US" altLang="zh-CN" sz="2000" dirty="0" smtClean="0"/>
            </a:p>
            <a:p>
              <a:pPr eaLnBrk="1" hangingPunct="1"/>
              <a:endParaRPr lang="en-US" altLang="zh-CN" sz="2000" dirty="0"/>
            </a:p>
            <a:p>
              <a:pPr eaLnBrk="1" hangingPunct="1"/>
              <a:r>
                <a:rPr lang="en-US" altLang="zh-CN" sz="2000" dirty="0"/>
                <a:t>A flip-flop has a sequential depth of </a:t>
              </a:r>
              <a:r>
                <a:rPr lang="en-US" altLang="zh-CN" sz="2000" i="1" dirty="0" err="1"/>
                <a:t>d</a:t>
              </a:r>
              <a:r>
                <a:rPr lang="en-US" altLang="zh-CN" sz="2000" i="1" baseline="-25000" dirty="0" err="1"/>
                <a:t>seq</a:t>
              </a:r>
              <a:r>
                <a:rPr lang="en-US" altLang="zh-CN" sz="2000" i="1" baseline="-25000" dirty="0"/>
                <a:t> </a:t>
              </a:r>
              <a:r>
                <a:rPr lang="en-US" altLang="zh-CN" sz="2000" dirty="0"/>
                <a:t>if its output is dependent on primary inputs and at least one flip-flop of depth </a:t>
              </a:r>
              <a:r>
                <a:rPr lang="en-US" altLang="zh-CN" sz="2000" i="1" dirty="0"/>
                <a:t>d</a:t>
              </a:r>
              <a:r>
                <a:rPr lang="en-US" altLang="zh-CN" sz="2000" i="1" baseline="-25000" dirty="0"/>
                <a:t>seq</a:t>
              </a:r>
              <a:r>
                <a:rPr lang="en-US" altLang="zh-CN" sz="2000" i="1" dirty="0"/>
                <a:t>-1. </a:t>
              </a:r>
            </a:p>
            <a:p>
              <a:pPr eaLnBrk="1" hangingPunct="1"/>
              <a:endParaRPr lang="en-US" altLang="zh-CN" sz="2000" i="1" dirty="0"/>
            </a:p>
          </p:txBody>
        </p:sp>
      </p:grpSp>
      <p:sp>
        <p:nvSpPr>
          <p:cNvPr id="26" name="Rectangle 4"/>
          <p:cNvSpPr>
            <a:spLocks noGrp="1" noChangeArrowheads="1"/>
          </p:cNvSpPr>
          <p:nvPr>
            <p:ph type="title"/>
          </p:nvPr>
        </p:nvSpPr>
        <p:spPr>
          <a:xfrm>
            <a:off x="1665333" y="446088"/>
            <a:ext cx="7299280" cy="258762"/>
          </a:xfrm>
        </p:spPr>
        <p:txBody>
          <a:bodyPr/>
          <a:lstStyle/>
          <a:p>
            <a:pPr eaLnBrk="1" hangingPunct="1"/>
            <a:r>
              <a:rPr lang="en-US" altLang="zh-CN" sz="1600" dirty="0"/>
              <a:t>disuses the following </a:t>
            </a:r>
            <a:r>
              <a:rPr lang="en-US" altLang="zh-CN" sz="1600" dirty="0" smtClean="0"/>
              <a:t>definitions</a:t>
            </a:r>
            <a:r>
              <a:rPr lang="zh-CN" altLang="zh-CN" sz="1600" dirty="0"/>
              <a:t/>
            </a:r>
            <a:br>
              <a:rPr lang="zh-CN" altLang="zh-CN" sz="1600" dirty="0"/>
            </a:br>
            <a:endParaRPr lang="zh-CN" altLang="en-US" sz="1600" dirty="0" smtClean="0">
              <a:solidFill>
                <a:srgbClr val="A0B462"/>
              </a:solidFill>
              <a:ea typeface="宋体" panose="02010600030101010101" pitchFamily="2" charset="-122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978617" y="3764599"/>
            <a:ext cx="4159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Ⅰ</a:t>
            </a:r>
            <a:endParaRPr lang="en-US" altLang="zh-CN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/>
      <p:bldP spid="11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8" name="Group 28"/>
          <p:cNvGrpSpPr>
            <a:grpSpLocks/>
          </p:cNvGrpSpPr>
          <p:nvPr/>
        </p:nvGrpSpPr>
        <p:grpSpPr bwMode="auto">
          <a:xfrm>
            <a:off x="330200" y="1282700"/>
            <a:ext cx="3806825" cy="182563"/>
            <a:chOff x="1239" y="3147"/>
            <a:chExt cx="2398" cy="115"/>
          </a:xfrm>
        </p:grpSpPr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9765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55" name="AutoShape 2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56" name="AutoShape 2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159749" name="TextBox 45"/>
          <p:cNvSpPr txBox="1">
            <a:spLocks noChangeArrowheads="1"/>
          </p:cNvSpPr>
          <p:nvPr/>
        </p:nvSpPr>
        <p:spPr bwMode="auto">
          <a:xfrm>
            <a:off x="717550" y="849313"/>
            <a:ext cx="3490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70C0"/>
                </a:solidFill>
              </a:rPr>
              <a:t>Non-cyclic Circuit</a:t>
            </a:r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Freeform 4"/>
          <p:cNvSpPr>
            <a:spLocks noEditPoints="1"/>
          </p:cNvSpPr>
          <p:nvPr/>
        </p:nvSpPr>
        <p:spPr bwMode="gray">
          <a:xfrm>
            <a:off x="179388" y="1846263"/>
            <a:ext cx="2520950" cy="4822825"/>
          </a:xfrm>
          <a:custGeom>
            <a:avLst/>
            <a:gdLst>
              <a:gd name="T0" fmla="*/ 872676010 w 2820"/>
              <a:gd name="T1" fmla="*/ 137147430 h 2912"/>
              <a:gd name="T2" fmla="*/ 656904145 w 2820"/>
              <a:gd name="T3" fmla="*/ 460818279 h 2912"/>
              <a:gd name="T4" fmla="*/ 474697567 w 2820"/>
              <a:gd name="T5" fmla="*/ 822889547 h 2912"/>
              <a:gd name="T6" fmla="*/ 324456098 w 2820"/>
              <a:gd name="T7" fmla="*/ 1223362891 h 2912"/>
              <a:gd name="T8" fmla="*/ 202984749 w 2820"/>
              <a:gd name="T9" fmla="*/ 1656751352 h 2912"/>
              <a:gd name="T10" fmla="*/ 111881906 w 2820"/>
              <a:gd name="T11" fmla="*/ 2117569631 h 2912"/>
              <a:gd name="T12" fmla="*/ 47949005 w 2820"/>
              <a:gd name="T13" fmla="*/ 2147483647 h 2912"/>
              <a:gd name="T14" fmla="*/ 11187833 w 2820"/>
              <a:gd name="T15" fmla="*/ 2147483647 h 2912"/>
              <a:gd name="T16" fmla="*/ 0 w 2820"/>
              <a:gd name="T17" fmla="*/ 2147483647 h 2912"/>
              <a:gd name="T18" fmla="*/ 14384612 w 2820"/>
              <a:gd name="T19" fmla="*/ 2147483647 h 2912"/>
              <a:gd name="T20" fmla="*/ 51145785 w 2820"/>
              <a:gd name="T21" fmla="*/ 2147483647 h 2912"/>
              <a:gd name="T22" fmla="*/ 110283517 w 2820"/>
              <a:gd name="T23" fmla="*/ 2147483647 h 2912"/>
              <a:gd name="T24" fmla="*/ 190198526 w 2820"/>
              <a:gd name="T25" fmla="*/ 2147483647 h 2912"/>
              <a:gd name="T26" fmla="*/ 290891705 w 2820"/>
              <a:gd name="T27" fmla="*/ 2147483647 h 2912"/>
              <a:gd name="T28" fmla="*/ 409166276 w 2820"/>
              <a:gd name="T29" fmla="*/ 2147483647 h 2912"/>
              <a:gd name="T30" fmla="*/ 546620628 w 2820"/>
              <a:gd name="T31" fmla="*/ 2147483647 h 2912"/>
              <a:gd name="T32" fmla="*/ 698460486 w 2820"/>
              <a:gd name="T33" fmla="*/ 2147483647 h 2912"/>
              <a:gd name="T34" fmla="*/ 867880841 w 2820"/>
              <a:gd name="T35" fmla="*/ 2147483647 h 2912"/>
              <a:gd name="T36" fmla="*/ 1050087419 w 2820"/>
              <a:gd name="T37" fmla="*/ 2147483647 h 2912"/>
              <a:gd name="T38" fmla="*/ 1245081114 w 2820"/>
              <a:gd name="T39" fmla="*/ 2147483647 h 2912"/>
              <a:gd name="T40" fmla="*/ 1452861031 w 2820"/>
              <a:gd name="T41" fmla="*/ 2147483647 h 2912"/>
              <a:gd name="T42" fmla="*/ 1670231286 w 2820"/>
              <a:gd name="T43" fmla="*/ 2147483647 h 2912"/>
              <a:gd name="T44" fmla="*/ 1897190984 w 2820"/>
              <a:gd name="T45" fmla="*/ 2147483647 h 2912"/>
              <a:gd name="T46" fmla="*/ 2033046946 w 2820"/>
              <a:gd name="T47" fmla="*/ 2147483647 h 2912"/>
              <a:gd name="T48" fmla="*/ 1492818983 w 2820"/>
              <a:gd name="T49" fmla="*/ 2147483647 h 2912"/>
              <a:gd name="T50" fmla="*/ 1563144548 w 2820"/>
              <a:gd name="T51" fmla="*/ 2147483647 h 2912"/>
              <a:gd name="T52" fmla="*/ 1428886975 w 2820"/>
              <a:gd name="T53" fmla="*/ 2147483647 h 2912"/>
              <a:gd name="T54" fmla="*/ 1291432624 w 2820"/>
              <a:gd name="T55" fmla="*/ 2147483647 h 2912"/>
              <a:gd name="T56" fmla="*/ 1152379882 w 2820"/>
              <a:gd name="T57" fmla="*/ 2147483647 h 2912"/>
              <a:gd name="T58" fmla="*/ 1016523026 w 2820"/>
              <a:gd name="T59" fmla="*/ 2147483647 h 2912"/>
              <a:gd name="T60" fmla="*/ 885462233 w 2820"/>
              <a:gd name="T61" fmla="*/ 2147483647 h 2912"/>
              <a:gd name="T62" fmla="*/ 760794103 w 2820"/>
              <a:gd name="T63" fmla="*/ 2147483647 h 2912"/>
              <a:gd name="T64" fmla="*/ 647314701 w 2820"/>
              <a:gd name="T65" fmla="*/ 2147483647 h 2912"/>
              <a:gd name="T66" fmla="*/ 546620628 w 2820"/>
              <a:gd name="T67" fmla="*/ 2147483647 h 2912"/>
              <a:gd name="T68" fmla="*/ 461910450 w 2820"/>
              <a:gd name="T69" fmla="*/ 2147483647 h 2912"/>
              <a:gd name="T70" fmla="*/ 394781664 w 2820"/>
              <a:gd name="T71" fmla="*/ 2147483647 h 2912"/>
              <a:gd name="T72" fmla="*/ 350029438 w 2820"/>
              <a:gd name="T73" fmla="*/ 2147483647 h 2912"/>
              <a:gd name="T74" fmla="*/ 327652878 w 2820"/>
              <a:gd name="T75" fmla="*/ 2147483647 h 2912"/>
              <a:gd name="T76" fmla="*/ 332448046 w 2820"/>
              <a:gd name="T77" fmla="*/ 2147483647 h 2912"/>
              <a:gd name="T78" fmla="*/ 367610829 w 2820"/>
              <a:gd name="T79" fmla="*/ 2035280180 h 2912"/>
              <a:gd name="T80" fmla="*/ 434739615 w 2820"/>
              <a:gd name="T81" fmla="*/ 1623834578 h 2912"/>
              <a:gd name="T82" fmla="*/ 535432795 w 2820"/>
              <a:gd name="T83" fmla="*/ 1217875933 h 2912"/>
              <a:gd name="T84" fmla="*/ 674485536 w 2820"/>
              <a:gd name="T85" fmla="*/ 817404246 h 2912"/>
              <a:gd name="T86" fmla="*/ 855094619 w 2820"/>
              <a:gd name="T87" fmla="*/ 422416204 h 2912"/>
              <a:gd name="T88" fmla="*/ 1077259148 w 2820"/>
              <a:gd name="T89" fmla="*/ 43887376 h 2912"/>
              <a:gd name="T90" fmla="*/ 994147360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FFFF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59757" name="Group 6"/>
          <p:cNvGrpSpPr>
            <a:grpSpLocks/>
          </p:cNvGrpSpPr>
          <p:nvPr/>
        </p:nvGrpSpPr>
        <p:grpSpPr bwMode="auto">
          <a:xfrm>
            <a:off x="250825" y="1936750"/>
            <a:ext cx="1371600" cy="1204913"/>
            <a:chOff x="432" y="1326"/>
            <a:chExt cx="864" cy="759"/>
          </a:xfrm>
        </p:grpSpPr>
        <p:pic>
          <p:nvPicPr>
            <p:cNvPr id="159759" name="Picture 7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47"/>
              <a:ext cx="86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760" name="Oval 8"/>
            <p:cNvSpPr>
              <a:spLocks noChangeArrowheads="1"/>
            </p:cNvSpPr>
            <p:nvPr/>
          </p:nvSpPr>
          <p:spPr bwMode="gray">
            <a:xfrm>
              <a:off x="560" y="1326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600"/>
                </a:lnSpc>
              </a:pP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9761" name="Oval 9"/>
            <p:cNvSpPr>
              <a:spLocks noChangeArrowheads="1"/>
            </p:cNvSpPr>
            <p:nvPr/>
          </p:nvSpPr>
          <p:spPr bwMode="gray">
            <a:xfrm>
              <a:off x="568" y="1329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600"/>
                </a:lnSpc>
              </a:pP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9762" name="Oval 10"/>
            <p:cNvSpPr>
              <a:spLocks noChangeArrowheads="1"/>
            </p:cNvSpPr>
            <p:nvPr/>
          </p:nvSpPr>
          <p:spPr bwMode="gray">
            <a:xfrm>
              <a:off x="575" y="1336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600"/>
                </a:lnSpc>
              </a:pP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9763" name="Oval 11"/>
            <p:cNvSpPr>
              <a:spLocks noChangeArrowheads="1"/>
            </p:cNvSpPr>
            <p:nvPr/>
          </p:nvSpPr>
          <p:spPr bwMode="gray">
            <a:xfrm>
              <a:off x="609" y="1352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600"/>
                </a:lnSpc>
              </a:pPr>
              <a:endParaRPr lang="zh-CN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9752" name="Group 46"/>
          <p:cNvGrpSpPr>
            <a:grpSpLocks/>
          </p:cNvGrpSpPr>
          <p:nvPr/>
        </p:nvGrpSpPr>
        <p:grpSpPr bwMode="auto">
          <a:xfrm>
            <a:off x="1655564" y="1480552"/>
            <a:ext cx="6840538" cy="3511823"/>
            <a:chOff x="1059" y="1052"/>
            <a:chExt cx="4309" cy="601"/>
          </a:xfrm>
        </p:grpSpPr>
        <p:sp>
          <p:nvSpPr>
            <p:cNvPr id="37" name="AutoShape 31"/>
            <p:cNvSpPr>
              <a:spLocks noChangeArrowheads="1"/>
            </p:cNvSpPr>
            <p:nvPr/>
          </p:nvSpPr>
          <p:spPr bwMode="auto">
            <a:xfrm>
              <a:off x="1059" y="1052"/>
              <a:ext cx="4309" cy="601"/>
            </a:xfrm>
            <a:prstGeom prst="roundRect">
              <a:avLst>
                <a:gd name="adj" fmla="val 5880"/>
              </a:avLst>
            </a:prstGeom>
            <a:solidFill>
              <a:srgbClr val="FFFFFF"/>
            </a:solidFill>
            <a:ln w="254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1604" y="1070"/>
              <a:ext cx="3446" cy="14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indent="0" algn="just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/>
                <a:t>A sequential circuit is non-cyclic if there is no flip-flop whose input is dependent on its output.</a:t>
              </a:r>
              <a:endParaRPr lang="zh-CN" altLang="en-US" sz="2000" b="1" kern="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1630" y="1214"/>
              <a:ext cx="3493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390526"/>
            <a:ext cx="7993063" cy="314324"/>
          </a:xfrm>
        </p:spPr>
        <p:txBody>
          <a:bodyPr/>
          <a:lstStyle/>
          <a:p>
            <a:pPr eaLnBrk="1" hangingPunct="1"/>
            <a:r>
              <a:rPr lang="en-US" altLang="zh-CN" sz="1600" dirty="0"/>
              <a:t>disuses the following definitions and conditions</a:t>
            </a:r>
            <a:r>
              <a:rPr lang="zh-CN" altLang="zh-CN" sz="1600" dirty="0"/>
              <a:t/>
            </a:r>
            <a:br>
              <a:rPr lang="zh-CN" altLang="zh-CN" sz="1600" dirty="0"/>
            </a:br>
            <a:endParaRPr lang="zh-CN" altLang="en-US" sz="1600" dirty="0" smtClean="0">
              <a:solidFill>
                <a:srgbClr val="A0B462"/>
              </a:solidFill>
              <a:ea typeface="宋体" panose="02010600030101010101" pitchFamily="2" charset="-122"/>
            </a:endParaRPr>
          </a:p>
        </p:txBody>
      </p:sp>
      <p:pic>
        <p:nvPicPr>
          <p:cNvPr id="24" name="图片 23" descr="http://nptel.ac.in/courses/106103016/module10/images/1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94" y="2687638"/>
            <a:ext cx="6210300" cy="196549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69271" y="2209801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Ⅱ</a:t>
            </a:r>
            <a:endParaRPr lang="en-US" altLang="zh-CN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/>
      <p:bldP spid="11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1" descr="C:\Users\freedu\AppData\Roaming\Tencent\Users\1042493185\QQ\WinTemp\RichOle\G0F~NB$6PCZMDZ_V_5INC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997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652" name="Group 28"/>
          <p:cNvGrpSpPr>
            <a:grpSpLocks/>
          </p:cNvGrpSpPr>
          <p:nvPr/>
        </p:nvGrpSpPr>
        <p:grpSpPr bwMode="auto">
          <a:xfrm>
            <a:off x="2463800" y="1670050"/>
            <a:ext cx="3806825" cy="182563"/>
            <a:chOff x="1239" y="3147"/>
            <a:chExt cx="2398" cy="115"/>
          </a:xfrm>
        </p:grpSpPr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5656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55" name="AutoShape 2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56" name="AutoShape 2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155653" name="TextBox 45"/>
          <p:cNvSpPr txBox="1">
            <a:spLocks noChangeArrowheads="1"/>
          </p:cNvSpPr>
          <p:nvPr/>
        </p:nvSpPr>
        <p:spPr bwMode="auto">
          <a:xfrm>
            <a:off x="2706688" y="1333270"/>
            <a:ext cx="3233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/>
              <a:t> </a:t>
            </a:r>
            <a:r>
              <a:rPr lang="en-US" altLang="zh-CN" sz="2000" dirty="0" smtClean="0"/>
              <a:t>time step-1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55654" name="TextBox 2"/>
          <p:cNvSpPr txBox="1">
            <a:spLocks noChangeArrowheads="1"/>
          </p:cNvSpPr>
          <p:nvPr/>
        </p:nvSpPr>
        <p:spPr bwMode="auto">
          <a:xfrm>
            <a:off x="2266950" y="2443163"/>
            <a:ext cx="4826000" cy="5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 smtClean="0"/>
              <a:t> </a:t>
            </a:r>
            <a:endParaRPr lang="zh-CN" altLang="en-US" sz="2400" b="1" u="sng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7993063" cy="490537"/>
          </a:xfrm>
        </p:spPr>
        <p:txBody>
          <a:bodyPr/>
          <a:lstStyle/>
          <a:p>
            <a:pPr eaLnBrk="1" hangingPunct="1"/>
            <a:r>
              <a:rPr lang="en-US" altLang="zh-CN" sz="1800" dirty="0"/>
              <a:t>three time steps</a:t>
            </a:r>
            <a:endParaRPr lang="zh-CN" altLang="en-US" sz="1800" dirty="0" smtClean="0">
              <a:solidFill>
                <a:srgbClr val="A0B462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25989" y="2443164"/>
            <a:ext cx="43209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solidFill>
                  <a:srgbClr val="0070C0"/>
                </a:solidFill>
              </a:rPr>
              <a:t>Set </a:t>
            </a:r>
            <a:r>
              <a:rPr lang="en-US" altLang="zh-CN" sz="2000" i="1" dirty="0">
                <a:solidFill>
                  <a:srgbClr val="0070C0"/>
                </a:solidFill>
              </a:rPr>
              <a:t>primary inputs such that F1 is set appropriately which (along with primary inputs) can enable F2 to be 1 in Time Step-2. As </a:t>
            </a:r>
            <a:r>
              <a:rPr lang="en-US" altLang="zh-CN" sz="2000" i="1" dirty="0" err="1">
                <a:solidFill>
                  <a:srgbClr val="0070C0"/>
                </a:solidFill>
              </a:rPr>
              <a:t>i</a:t>
            </a:r>
            <a:r>
              <a:rPr lang="en-US" altLang="zh-CN" sz="2000" i="1" dirty="0">
                <a:solidFill>
                  <a:srgbClr val="0070C0"/>
                </a:solidFill>
              </a:rPr>
              <a:t> is to be 1 in Time Step-2, so d is to be made 1 by making primary input c =1 (in Time Step-1). Other primary inputs are don't cares in this step. Finally a clock pulse is given.</a:t>
            </a:r>
            <a:endParaRPr lang="zh-CN" altLang="zh-CN" sz="2000" i="1" dirty="0">
              <a:solidFill>
                <a:srgbClr val="0070C0"/>
              </a:solidFill>
            </a:endParaRPr>
          </a:p>
          <a:p>
            <a:endParaRPr lang="zh-CN" alt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4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/>
              <a:t>three time steps</a:t>
            </a:r>
            <a:endParaRPr lang="zh-CN" altLang="en-US" sz="1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pic>
        <p:nvPicPr>
          <p:cNvPr id="5" name="Picture 11" descr="C:\Users\freedu\AppData\Roaming\Tencent\Users\1042493185\QQ\WinTemp\RichOle\G0F~NB$6PCZMDZ_V_5INCC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3" y="1196752"/>
            <a:ext cx="6839431" cy="54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267744" y="1916832"/>
            <a:ext cx="3806825" cy="182563"/>
            <a:chOff x="1239" y="3147"/>
            <a:chExt cx="2398" cy="115"/>
          </a:xfrm>
        </p:grpSpPr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9" name="AutoShape 2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0" name="AutoShape 2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3059832" y="1621498"/>
            <a:ext cx="252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Time step-2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488118" y="2708920"/>
            <a:ext cx="4028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0070C0"/>
                </a:solidFill>
              </a:rPr>
              <a:t> </a:t>
            </a:r>
            <a:r>
              <a:rPr lang="en-US" altLang="zh-CN" i="1" dirty="0">
                <a:solidFill>
                  <a:srgbClr val="0070C0"/>
                </a:solidFill>
              </a:rPr>
              <a:t>Net d =1 from settings in Step-1. Now we need to appropriately set primary inputs such that F2 is 1 and along with it F1 is also 1, in Time Step-3. To make F2=1 (having set d=1) we need to have b =1. Also, to have F1=1 we need to have c =1. The other primary input a is don't care. Finally a clock pulse is given.</a:t>
            </a:r>
            <a:endParaRPr lang="zh-CN" altLang="zh-CN" i="1" dirty="0">
              <a:solidFill>
                <a:srgbClr val="0070C0"/>
              </a:solidFill>
            </a:endParaRPr>
          </a:p>
          <a:p>
            <a:endParaRPr lang="zh-CN" alt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/>
              <a:t>three time steps</a:t>
            </a:r>
            <a:endParaRPr lang="zh-CN" altLang="en-US" sz="1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pic>
        <p:nvPicPr>
          <p:cNvPr id="5" name="Picture 11" descr="C:\Users\freedu\AppData\Roaming\Tencent\Users\1042493185\QQ\WinTemp\RichOle\G0F~NB$6PCZMDZ_V_5INCC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1052389"/>
            <a:ext cx="619268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3059832" y="1412776"/>
            <a:ext cx="252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Time step-3</a:t>
            </a:r>
            <a:endParaRPr lang="zh-CN" altLang="en-US" sz="2000" dirty="0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416558" y="1721604"/>
            <a:ext cx="3806825" cy="182563"/>
            <a:chOff x="1239" y="3147"/>
            <a:chExt cx="2398" cy="115"/>
          </a:xfrm>
        </p:grpSpPr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10" name="AutoShape 2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3050580" y="2212202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</a:rPr>
              <a:t>So we have d =1 and </a:t>
            </a:r>
            <a:r>
              <a:rPr lang="en-US" altLang="zh-CN" i="1" dirty="0" err="1">
                <a:solidFill>
                  <a:srgbClr val="0070C0"/>
                </a:solidFill>
              </a:rPr>
              <a:t>i</a:t>
            </a:r>
            <a:r>
              <a:rPr lang="en-US" altLang="zh-CN" i="1" dirty="0">
                <a:solidFill>
                  <a:srgbClr val="0070C0"/>
                </a:solidFill>
              </a:rPr>
              <a:t> =1, from the setting in Time Step-2; equivalently F1=1 and F2=1. Now as per the test pattern given in Figure 11, primary input a =1 and b =1 would result in </a:t>
            </a:r>
            <a:r>
              <a:rPr lang="en-US" altLang="zh-CN" b="1" i="1" dirty="0">
                <a:solidFill>
                  <a:srgbClr val="0070C0"/>
                </a:solidFill>
              </a:rPr>
              <a:t>D </a:t>
            </a:r>
            <a:r>
              <a:rPr lang="en-US" altLang="zh-CN" i="1" dirty="0">
                <a:solidFill>
                  <a:srgbClr val="0070C0"/>
                </a:solidFill>
              </a:rPr>
              <a:t>at the </a:t>
            </a:r>
            <a:r>
              <a:rPr lang="en-US" altLang="zh-CN" i="1" dirty="0" smtClean="0">
                <a:solidFill>
                  <a:srgbClr val="0070C0"/>
                </a:solidFill>
              </a:rPr>
              <a:t>output.</a:t>
            </a:r>
            <a:endParaRPr lang="zh-CN" altLang="zh-CN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 smtClean="0"/>
              <a:t>Test pattern 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zh-CN" dirty="0"/>
          </a:p>
          <a:p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 </a:t>
            </a:r>
            <a:r>
              <a:rPr lang="en-US" altLang="zh-CN" i="1" dirty="0"/>
              <a:t>a </a:t>
            </a:r>
            <a:r>
              <a:rPr lang="en-US" altLang="zh-CN" dirty="0"/>
              <a:t>=X, </a:t>
            </a:r>
            <a:r>
              <a:rPr lang="en-US" altLang="zh-CN" i="1" dirty="0"/>
              <a:t>b </a:t>
            </a:r>
            <a:r>
              <a:rPr lang="en-US" altLang="zh-CN" dirty="0"/>
              <a:t>=X, </a:t>
            </a:r>
            <a:r>
              <a:rPr lang="en-US" altLang="zh-CN" i="1" dirty="0"/>
              <a:t>c </a:t>
            </a:r>
            <a:r>
              <a:rPr lang="en-US" altLang="zh-CN" dirty="0"/>
              <a:t>=1 (clock pulse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ii) </a:t>
            </a:r>
            <a:r>
              <a:rPr lang="en-US" altLang="zh-CN" i="1" dirty="0"/>
              <a:t>a </a:t>
            </a:r>
            <a:r>
              <a:rPr lang="en-US" altLang="zh-CN" dirty="0"/>
              <a:t>=X, </a:t>
            </a:r>
            <a:r>
              <a:rPr lang="en-US" altLang="zh-CN" i="1" dirty="0"/>
              <a:t>b </a:t>
            </a:r>
            <a:r>
              <a:rPr lang="en-US" altLang="zh-CN" dirty="0"/>
              <a:t>=1, </a:t>
            </a:r>
            <a:r>
              <a:rPr lang="en-US" altLang="zh-CN" i="1" dirty="0"/>
              <a:t>c </a:t>
            </a:r>
            <a:r>
              <a:rPr lang="en-US" altLang="zh-CN" dirty="0"/>
              <a:t>=1 (clock pulse)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(</a:t>
            </a:r>
            <a:r>
              <a:rPr lang="en-US" altLang="zh-CN" dirty="0"/>
              <a:t>iii) </a:t>
            </a:r>
            <a:r>
              <a:rPr lang="en-US" altLang="zh-CN" i="1" dirty="0"/>
              <a:t>a </a:t>
            </a:r>
            <a:r>
              <a:rPr lang="en-US" altLang="zh-CN" dirty="0"/>
              <a:t>=1, </a:t>
            </a:r>
            <a:r>
              <a:rPr lang="en-US" altLang="zh-CN" i="1" dirty="0"/>
              <a:t>b </a:t>
            </a:r>
            <a:r>
              <a:rPr lang="en-US" altLang="zh-CN" dirty="0"/>
              <a:t>=1, </a:t>
            </a:r>
            <a:r>
              <a:rPr lang="en-US" altLang="zh-CN" i="1" dirty="0"/>
              <a:t>c </a:t>
            </a:r>
            <a:r>
              <a:rPr lang="en-US" altLang="zh-CN" dirty="0"/>
              <a:t>=X.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98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 smtClean="0"/>
              <a:t>Conclusion 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eed </a:t>
            </a:r>
            <a:r>
              <a:rPr lang="en-US" altLang="zh-CN" dirty="0"/>
              <a:t>multiple patterns and clock </a:t>
            </a:r>
            <a:r>
              <a:rPr lang="en-US" altLang="zh-CN" dirty="0" smtClean="0"/>
              <a:t>pulses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So </a:t>
            </a:r>
            <a:r>
              <a:rPr lang="en-US" altLang="zh-CN" dirty="0"/>
              <a:t>applying the patterns for testing a sequential circuit involves much more test time than a combinational </a:t>
            </a:r>
            <a:r>
              <a:rPr lang="en-US" altLang="zh-CN" dirty="0" smtClean="0"/>
              <a:t>circuit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complexity of ATPG algorithms for sequential circuits is higher than of combinational </a:t>
            </a:r>
            <a:r>
              <a:rPr lang="en-US" altLang="zh-CN" dirty="0" smtClean="0"/>
              <a:t>ones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problem was the controllability of secondary inputs and observability of secondary outputs. 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66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7993063" cy="490537"/>
          </a:xfrm>
        </p:spPr>
        <p:txBody>
          <a:bodyPr/>
          <a:lstStyle/>
          <a:p>
            <a:pPr eaLnBrk="1" hangingPunct="1"/>
            <a:r>
              <a:rPr lang="en-US" altLang="zh-CN" sz="1600" b="0" dirty="0"/>
              <a:t>ATPG for Synchronous Sequential Circuits</a:t>
            </a:r>
            <a:endParaRPr lang="zh-CN" altLang="en-US" sz="1600" dirty="0" smtClean="0">
              <a:solidFill>
                <a:srgbClr val="A0B462"/>
              </a:solidFill>
              <a:ea typeface="宋体" panose="02010600030101010101" pitchFamily="2" charset="-122"/>
            </a:endParaRPr>
          </a:p>
        </p:txBody>
      </p:sp>
      <p:grpSp>
        <p:nvGrpSpPr>
          <p:cNvPr id="152580" name="Group 49"/>
          <p:cNvGrpSpPr>
            <a:grpSpLocks/>
          </p:cNvGrpSpPr>
          <p:nvPr/>
        </p:nvGrpSpPr>
        <p:grpSpPr bwMode="auto">
          <a:xfrm>
            <a:off x="-2395538" y="908050"/>
            <a:ext cx="9253538" cy="5257800"/>
            <a:chOff x="-1509" y="572"/>
            <a:chExt cx="5829" cy="3312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ltGray">
            <a:xfrm rot="5400000">
              <a:off x="-1526" y="862"/>
              <a:ext cx="3039" cy="3005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45490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tint val="4549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ltGray">
            <a:xfrm rot="5400000" flipH="1">
              <a:off x="-1270" y="1136"/>
              <a:ext cx="2540" cy="2475"/>
            </a:xfrm>
            <a:custGeom>
              <a:avLst/>
              <a:gdLst>
                <a:gd name="T0" fmla="*/ 1270 w 21600"/>
                <a:gd name="T1" fmla="*/ 0 h 21600"/>
                <a:gd name="T2" fmla="*/ 632 w 21600"/>
                <a:gd name="T3" fmla="*/ 1238 h 21600"/>
                <a:gd name="T4" fmla="*/ 1270 w 21600"/>
                <a:gd name="T5" fmla="*/ 1231 h 21600"/>
                <a:gd name="T6" fmla="*/ 1908 w 21600"/>
                <a:gd name="T7" fmla="*/ 12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0744" y="108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1148" y="314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kern="0">
                <a:solidFill>
                  <a:srgbClr val="000000"/>
                </a:solidFill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1460" y="2624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kern="0">
                <a:solidFill>
                  <a:srgbClr val="000000"/>
                </a:solidFill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1536" y="2112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kern="0">
                <a:solidFill>
                  <a:srgbClr val="000000"/>
                </a:solidFill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440" y="156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>
                  <a:solidFill>
                    <a:srgbClr val="FF00FF"/>
                  </a:solidFill>
                </a:rPr>
                <a:t> </a:t>
              </a:r>
              <a:endParaRPr lang="en-US" altLang="zh-CN" kern="0">
                <a:solidFill>
                  <a:srgbClr val="000000"/>
                </a:solidFill>
              </a:endParaRPr>
            </a:p>
          </p:txBody>
        </p:sp>
        <p:sp>
          <p:nvSpPr>
            <p:cNvPr id="152594" name="AutoShape 11"/>
            <p:cNvSpPr>
              <a:spLocks noChangeArrowheads="1"/>
            </p:cNvSpPr>
            <p:nvPr/>
          </p:nvSpPr>
          <p:spPr bwMode="gray">
            <a:xfrm>
              <a:off x="1112" y="1080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000000"/>
                  </a:solidFill>
                </a:rPr>
                <a:t> </a:t>
              </a:r>
            </a:p>
          </p:txBody>
        </p:sp>
        <p:grpSp>
          <p:nvGrpSpPr>
            <p:cNvPr id="152595" name="Group 12"/>
            <p:cNvGrpSpPr>
              <a:grpSpLocks/>
            </p:cNvGrpSpPr>
            <p:nvPr/>
          </p:nvGrpSpPr>
          <p:grpSpPr bwMode="auto">
            <a:xfrm>
              <a:off x="912" y="1136"/>
              <a:ext cx="240" cy="240"/>
              <a:chOff x="2078" y="1680"/>
              <a:chExt cx="1615" cy="1615"/>
            </a:xfrm>
          </p:grpSpPr>
          <p:sp>
            <p:nvSpPr>
              <p:cNvPr id="44" name="Oval 1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14"/>
              <p:cNvSpPr>
                <a:spLocks noChangeArrowheads="1"/>
              </p:cNvSpPr>
              <p:nvPr/>
            </p:nvSpPr>
            <p:spPr bwMode="gray">
              <a:xfrm>
                <a:off x="2172" y="1774"/>
                <a:ext cx="1427" cy="142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0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Oval 16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Oval 17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shade val="54118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Oval 18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2596" name="Group 19"/>
            <p:cNvGrpSpPr>
              <a:grpSpLocks/>
            </p:cNvGrpSpPr>
            <p:nvPr/>
          </p:nvGrpSpPr>
          <p:grpSpPr bwMode="auto">
            <a:xfrm>
              <a:off x="1248" y="1632"/>
              <a:ext cx="240" cy="240"/>
              <a:chOff x="2078" y="1680"/>
              <a:chExt cx="1615" cy="1615"/>
            </a:xfrm>
          </p:grpSpPr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2172" y="1774"/>
                <a:ext cx="1427" cy="142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Oval 22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0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Oval 23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24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shade val="54118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Oval 25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2597" name="Group 26"/>
            <p:cNvGrpSpPr>
              <a:grpSpLocks/>
            </p:cNvGrpSpPr>
            <p:nvPr/>
          </p:nvGrpSpPr>
          <p:grpSpPr bwMode="auto">
            <a:xfrm>
              <a:off x="1344" y="2160"/>
              <a:ext cx="240" cy="240"/>
              <a:chOff x="2078" y="1680"/>
              <a:chExt cx="1615" cy="1615"/>
            </a:xfrm>
          </p:grpSpPr>
          <p:sp>
            <p:nvSpPr>
              <p:cNvPr id="32" name="Oval 2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val 28"/>
              <p:cNvSpPr>
                <a:spLocks noChangeArrowheads="1"/>
              </p:cNvSpPr>
              <p:nvPr/>
            </p:nvSpPr>
            <p:spPr bwMode="gray">
              <a:xfrm>
                <a:off x="2172" y="1774"/>
                <a:ext cx="1427" cy="142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val 29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0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Oval 30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Oval 31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shade val="54118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32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2598" name="Group 33"/>
            <p:cNvGrpSpPr>
              <a:grpSpLocks/>
            </p:cNvGrpSpPr>
            <p:nvPr/>
          </p:nvGrpSpPr>
          <p:grpSpPr bwMode="auto">
            <a:xfrm>
              <a:off x="1248" y="2688"/>
              <a:ext cx="240" cy="240"/>
              <a:chOff x="2078" y="1680"/>
              <a:chExt cx="1615" cy="1615"/>
            </a:xfrm>
          </p:grpSpPr>
          <p:sp>
            <p:nvSpPr>
              <p:cNvPr id="26" name="Oval 3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2172" y="1774"/>
                <a:ext cx="1427" cy="142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Oval 36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0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37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Oval 38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shade val="54118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39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2599" name="Group 40"/>
            <p:cNvGrpSpPr>
              <a:grpSpLocks/>
            </p:cNvGrpSpPr>
            <p:nvPr/>
          </p:nvGrpSpPr>
          <p:grpSpPr bwMode="auto">
            <a:xfrm>
              <a:off x="960" y="3176"/>
              <a:ext cx="224" cy="240"/>
              <a:chOff x="2078" y="1680"/>
              <a:chExt cx="1615" cy="1615"/>
            </a:xfrm>
          </p:grpSpPr>
          <p:sp>
            <p:nvSpPr>
              <p:cNvPr id="20" name="Oval 4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Oval 42"/>
              <p:cNvSpPr>
                <a:spLocks noChangeArrowheads="1"/>
              </p:cNvSpPr>
              <p:nvPr/>
            </p:nvSpPr>
            <p:spPr bwMode="gray">
              <a:xfrm>
                <a:off x="2172" y="1774"/>
                <a:ext cx="1428" cy="1427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Oval 43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0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Oval 44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Oval 45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shade val="54118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Oval 46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6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" name="Text Box 47"/>
            <p:cNvSpPr txBox="1">
              <a:spLocks noChangeArrowheads="1"/>
            </p:cNvSpPr>
            <p:nvPr/>
          </p:nvSpPr>
          <p:spPr bwMode="auto">
            <a:xfrm>
              <a:off x="2290" y="572"/>
              <a:ext cx="862" cy="3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 kern="0" dirty="0" smtClean="0">
                <a:solidFill>
                  <a:srgbClr val="FF0066"/>
                </a:solidFill>
              </a:endParaRPr>
            </a:p>
          </p:txBody>
        </p:sp>
      </p:grpSp>
      <p:sp>
        <p:nvSpPr>
          <p:cNvPr id="152581" name="TextBox 2"/>
          <p:cNvSpPr txBox="1">
            <a:spLocks noChangeArrowheads="1"/>
          </p:cNvSpPr>
          <p:nvPr/>
        </p:nvSpPr>
        <p:spPr bwMode="auto">
          <a:xfrm>
            <a:off x="1927225" y="1685983"/>
            <a:ext cx="425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/>
              <a:t>Background of The Subject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52582" name="TextBox 50"/>
          <p:cNvSpPr txBox="1">
            <a:spLocks noChangeArrowheads="1"/>
          </p:cNvSpPr>
          <p:nvPr/>
        </p:nvSpPr>
        <p:spPr bwMode="auto">
          <a:xfrm>
            <a:off x="2222405" y="2419132"/>
            <a:ext cx="4699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 smtClean="0"/>
              <a:t>Sequential </a:t>
            </a:r>
            <a:r>
              <a:rPr lang="en-US" altLang="zh-CN" b="1" dirty="0"/>
              <a:t>versus </a:t>
            </a:r>
            <a:endParaRPr lang="en-US" altLang="zh-CN" b="1" dirty="0" smtClean="0"/>
          </a:p>
          <a:p>
            <a:pPr algn="ctr" eaLnBrk="1" hangingPunct="1"/>
            <a:r>
              <a:rPr lang="en-US" altLang="zh-CN" b="1" dirty="0" smtClean="0"/>
              <a:t>combinational </a:t>
            </a:r>
            <a:r>
              <a:rPr lang="en-US" altLang="zh-CN" b="1" dirty="0"/>
              <a:t>circuits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52583" name="TextBox 51"/>
          <p:cNvSpPr txBox="1">
            <a:spLocks noChangeArrowheads="1"/>
          </p:cNvSpPr>
          <p:nvPr/>
        </p:nvSpPr>
        <p:spPr bwMode="auto">
          <a:xfrm>
            <a:off x="2222405" y="4277407"/>
            <a:ext cx="42227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 smtClean="0"/>
              <a:t>Time frame expansion </a:t>
            </a:r>
            <a:r>
              <a:rPr lang="en-US" altLang="zh-CN" b="1" dirty="0"/>
              <a:t>method</a:t>
            </a:r>
            <a:endParaRPr lang="zh-CN" altLang="zh-CN" dirty="0"/>
          </a:p>
          <a:p>
            <a:pPr algn="ctr" eaLnBrk="1" hangingPunct="1"/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52584" name="TextBox 52"/>
          <p:cNvSpPr txBox="1">
            <a:spLocks noChangeArrowheads="1"/>
          </p:cNvSpPr>
          <p:nvPr/>
        </p:nvSpPr>
        <p:spPr bwMode="auto">
          <a:xfrm>
            <a:off x="2824535" y="3269131"/>
            <a:ext cx="3794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/>
              <a:t>A simple sequential circuit </a:t>
            </a:r>
            <a:endParaRPr lang="en-US" altLang="zh-CN" b="1" dirty="0" smtClean="0"/>
          </a:p>
          <a:p>
            <a:pPr algn="ctr" eaLnBrk="1" hangingPunct="1"/>
            <a:r>
              <a:rPr lang="en-US" altLang="zh-CN" b="1" dirty="0" smtClean="0"/>
              <a:t>with </a:t>
            </a:r>
            <a:r>
              <a:rPr lang="en-US" altLang="zh-CN" b="1" dirty="0"/>
              <a:t>a stuck-at-0 fault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52585" name="TextBox 53"/>
          <p:cNvSpPr txBox="1">
            <a:spLocks noChangeArrowheads="1"/>
          </p:cNvSpPr>
          <p:nvPr/>
        </p:nvSpPr>
        <p:spPr bwMode="auto">
          <a:xfrm>
            <a:off x="2075452" y="4976677"/>
            <a:ext cx="4426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/>
              <a:t>     Conclusion</a:t>
            </a:r>
            <a:r>
              <a:rPr lang="en-US" altLang="zh-CN" sz="2400" dirty="0" smtClean="0"/>
              <a:t> 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540147" y="2848777"/>
            <a:ext cx="615553" cy="1541448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  <a:latin typeface="黑体" pitchFamily="49" charset="-122"/>
                <a:ea typeface="黑体" pitchFamily="49" charset="-122"/>
              </a:rPr>
              <a:t>contents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2587" name="Picture 54" descr="C:\Users\freedu\AppData\Roaming\Tencent\Users\1042493185\QQ\WinTemp\RichOle\`QN0MY6OHZ52LSRU3DXM8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98475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  <p:bldP spid="152582" grpId="0"/>
      <p:bldP spid="152583" grpId="0"/>
      <p:bldP spid="152584" grpId="0"/>
      <p:bldP spid="1525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/>
              <a:t>Reference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b="0" dirty="0"/>
              <a:t>V.D. Agrawal, K.T. Cheng, P. Agrawal: “A directed search method for test generation using a concurrent fault simulator,” IEEE Transactions on Computer-Aided Design, Vol. 8, n. 2, February 1989, pp. </a:t>
            </a:r>
            <a:r>
              <a:rPr lang="en-US" altLang="zh-CN" sz="1600" b="0" dirty="0" smtClean="0"/>
              <a:t>131–138</a:t>
            </a:r>
            <a:endParaRPr lang="en-US" altLang="zh-CN" sz="1600" b="0" dirty="0"/>
          </a:p>
          <a:p>
            <a:endParaRPr lang="en-US" altLang="zh-CN" sz="1600" b="0" dirty="0" smtClean="0"/>
          </a:p>
          <a:p>
            <a:r>
              <a:rPr lang="en-US" altLang="zh-CN" sz="1600" b="0" dirty="0" smtClean="0"/>
              <a:t>F.P.M</a:t>
            </a:r>
            <a:r>
              <a:rPr lang="en-US" altLang="zh-CN" sz="1600" b="0" dirty="0"/>
              <a:t>. </a:t>
            </a:r>
            <a:r>
              <a:rPr lang="en-US" altLang="zh-CN" sz="1600" b="0" dirty="0" err="1"/>
              <a:t>Beenker</a:t>
            </a:r>
            <a:r>
              <a:rPr lang="en-US" altLang="zh-CN" sz="1600" b="0" dirty="0"/>
              <a:t>, K.J.E. van </a:t>
            </a:r>
            <a:r>
              <a:rPr lang="en-US" altLang="zh-CN" sz="1600" b="0" dirty="0" err="1"/>
              <a:t>Erdewijk</a:t>
            </a:r>
            <a:r>
              <a:rPr lang="en-US" altLang="zh-CN" sz="1600" b="0" dirty="0"/>
              <a:t>, R.B.W. </a:t>
            </a:r>
            <a:r>
              <a:rPr lang="en-US" altLang="zh-CN" sz="1600" b="0" dirty="0" err="1"/>
              <a:t>Geritzen</a:t>
            </a:r>
            <a:r>
              <a:rPr lang="en-US" altLang="zh-CN" sz="1600" b="0" dirty="0"/>
              <a:t>, F.F. Peacock, M. van der Star: “Macro Testing: Unifying IC and Board Test,” IEEE Design &amp; Test of Computers, December 1986, pp. 26–32</a:t>
            </a:r>
          </a:p>
          <a:p>
            <a:endParaRPr lang="en-US" altLang="zh-CN" sz="1600" b="0" dirty="0" smtClean="0"/>
          </a:p>
          <a:p>
            <a:r>
              <a:rPr lang="en-US" altLang="zh-CN" sz="1600" b="0" dirty="0" smtClean="0"/>
              <a:t>W.T</a:t>
            </a:r>
            <a:r>
              <a:rPr lang="en-US" altLang="zh-CN" sz="1600" b="0" dirty="0"/>
              <a:t>. Cheng: “The Back Algorithm for sequential test generation,” ICCD'88: IEEE International Conference on Computer Design, Rye Brook, NY (USA), October 1988, pp. 66–69</a:t>
            </a:r>
          </a:p>
          <a:p>
            <a:endParaRPr lang="en-US" altLang="zh-CN" sz="1600" b="0" dirty="0" smtClean="0"/>
          </a:p>
          <a:p>
            <a:r>
              <a:rPr lang="en-US" altLang="zh-CN" sz="1600" b="0" dirty="0" smtClean="0"/>
              <a:t>H</a:t>
            </a:r>
            <a:r>
              <a:rPr lang="en-US" altLang="zh-CN" sz="1600" b="0" dirty="0"/>
              <a:t>. Fujiwara: “Logic testing and design for testability,” The MIT Press, Cambridge, MA (USA), </a:t>
            </a:r>
            <a:r>
              <a:rPr lang="en-US" altLang="zh-CN" sz="1600" b="0" dirty="0" smtClean="0"/>
              <a:t>1975</a:t>
            </a:r>
          </a:p>
          <a:p>
            <a:endParaRPr lang="en-US" altLang="zh-CN" sz="1600" b="0" dirty="0"/>
          </a:p>
          <a:p>
            <a:r>
              <a:rPr lang="en-US" altLang="zh-CN" sz="1600" b="0" dirty="0" smtClean="0"/>
              <a:t>Mano</a:t>
            </a:r>
            <a:r>
              <a:rPr lang="en-US" altLang="zh-CN" sz="1600" b="0" dirty="0"/>
              <a:t>, M. Morris,. Digital Design, 2/e. Prentice-Hall of India . 1995.</a:t>
            </a:r>
            <a:endParaRPr lang="zh-C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4248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745567"/>
            <a:ext cx="9144000" cy="1076697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>
              <a:spcBef>
                <a:spcPct val="0"/>
              </a:spcBef>
              <a:buNone/>
              <a:defRPr kumimoji="0" sz="8800" b="1" cap="all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itchFamily="2" charset="-122"/>
                <a:ea typeface="黑体" pitchFamily="2" charset="-122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zh-CN" sz="6000" dirty="0" smtClean="0"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Thank you for your time!</a:t>
            </a:r>
            <a:endParaRPr lang="zh-CN" altLang="en-US" sz="6000" dirty="0">
              <a:gradFill>
                <a:gsLst>
                  <a:gs pos="0">
                    <a:srgbClr val="C17529">
                      <a:shade val="20000"/>
                      <a:satMod val="200000"/>
                    </a:srgbClr>
                  </a:gs>
                  <a:gs pos="78000">
                    <a:srgbClr val="C17529">
                      <a:tint val="90000"/>
                      <a:shade val="89000"/>
                      <a:satMod val="220000"/>
                    </a:srgbClr>
                  </a:gs>
                  <a:gs pos="100000">
                    <a:srgbClr val="C17529">
                      <a:tint val="12000"/>
                      <a:satMod val="255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10" descr="枫叶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3632200"/>
            <a:ext cx="37544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 noChangeAspect="1"/>
          </p:cNvGrpSpPr>
          <p:nvPr/>
        </p:nvGrpSpPr>
        <p:grpSpPr bwMode="auto">
          <a:xfrm rot="-1798890">
            <a:off x="5835650" y="-1281113"/>
            <a:ext cx="3360738" cy="4805363"/>
            <a:chOff x="0" y="0"/>
            <a:chExt cx="877" cy="1255"/>
          </a:xfrm>
        </p:grpSpPr>
        <p:pic>
          <p:nvPicPr>
            <p:cNvPr id="163845" name="Picture 12" descr="枫叶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545172">
              <a:off x="30" y="527"/>
              <a:ext cx="847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46" name="Picture 13" descr="枫叶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893066">
              <a:off x="0" y="300"/>
              <a:ext cx="847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47" name="Picture 14" descr="枫叶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28929">
              <a:off x="60" y="60"/>
              <a:ext cx="847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54" descr="C:\Users\freedu\AppData\Roaming\Tencent\Users\1042493185\QQ\WinTemp\RichOle\`QN0MY6OHZ52LSRU3DXM8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98475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05" name="Group 4"/>
          <p:cNvGrpSpPr>
            <a:grpSpLocks/>
          </p:cNvGrpSpPr>
          <p:nvPr/>
        </p:nvGrpSpPr>
        <p:grpSpPr bwMode="auto">
          <a:xfrm>
            <a:off x="1077913" y="1501775"/>
            <a:ext cx="6938962" cy="4052888"/>
            <a:chOff x="753" y="1256"/>
            <a:chExt cx="4371" cy="2422"/>
          </a:xfrm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3432" y="1824"/>
              <a:ext cx="1238" cy="1662"/>
            </a:xfrm>
            <a:custGeom>
              <a:avLst/>
              <a:gdLst>
                <a:gd name="T0" fmla="*/ 1226 w 1238"/>
                <a:gd name="T1" fmla="*/ 0 h 1662"/>
                <a:gd name="T2" fmla="*/ 1238 w 1238"/>
                <a:gd name="T3" fmla="*/ 1662 h 1662"/>
                <a:gd name="T4" fmla="*/ 0 w 1238"/>
                <a:gd name="T5" fmla="*/ 1662 h 1662"/>
                <a:gd name="T6" fmla="*/ 4 w 1238"/>
                <a:gd name="T7" fmla="*/ 416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8" h="1662">
                  <a:moveTo>
                    <a:pt x="1226" y="0"/>
                  </a:moveTo>
                  <a:lnTo>
                    <a:pt x="1238" y="1662"/>
                  </a:lnTo>
                  <a:lnTo>
                    <a:pt x="0" y="1662"/>
                  </a:lnTo>
                  <a:lnTo>
                    <a:pt x="4" y="416"/>
                  </a:lnTo>
                </a:path>
              </a:pathLst>
            </a:cu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2106" y="1985"/>
              <a:ext cx="1248" cy="1664"/>
            </a:xfrm>
            <a:custGeom>
              <a:avLst/>
              <a:gdLst>
                <a:gd name="T0" fmla="*/ 1158 w 1248"/>
                <a:gd name="T1" fmla="*/ 0 h 1664"/>
                <a:gd name="T2" fmla="*/ 1248 w 1248"/>
                <a:gd name="T3" fmla="*/ 288 h 1664"/>
                <a:gd name="T4" fmla="*/ 1248 w 1248"/>
                <a:gd name="T5" fmla="*/ 1645 h 1664"/>
                <a:gd name="T6" fmla="*/ 0 w 1248"/>
                <a:gd name="T7" fmla="*/ 1664 h 1664"/>
                <a:gd name="T8" fmla="*/ 0 w 1248"/>
                <a:gd name="T9" fmla="*/ 391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1664">
                  <a:moveTo>
                    <a:pt x="1158" y="0"/>
                  </a:moveTo>
                  <a:lnTo>
                    <a:pt x="1248" y="288"/>
                  </a:lnTo>
                  <a:lnTo>
                    <a:pt x="1248" y="1645"/>
                  </a:lnTo>
                  <a:lnTo>
                    <a:pt x="0" y="1664"/>
                  </a:lnTo>
                  <a:lnTo>
                    <a:pt x="0" y="391"/>
                  </a:lnTo>
                </a:path>
              </a:pathLst>
            </a:custGeom>
            <a:gradFill rotWithShape="1">
              <a:gsLst>
                <a:gs pos="0">
                  <a:srgbClr val="333399"/>
                </a:gs>
                <a:gs pos="100000">
                  <a:srgbClr val="333399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>
              <a:off x="768" y="2131"/>
              <a:ext cx="1248" cy="1318"/>
            </a:xfrm>
            <a:custGeom>
              <a:avLst/>
              <a:gdLst>
                <a:gd name="T0" fmla="*/ 1158 w 1248"/>
                <a:gd name="T1" fmla="*/ 0 h 1133"/>
                <a:gd name="T2" fmla="*/ 1248 w 1248"/>
                <a:gd name="T3" fmla="*/ 256 h 1133"/>
                <a:gd name="T4" fmla="*/ 1248 w 1248"/>
                <a:gd name="T5" fmla="*/ 1133 h 1133"/>
                <a:gd name="T6" fmla="*/ 0 w 1248"/>
                <a:gd name="T7" fmla="*/ 1133 h 1133"/>
                <a:gd name="T8" fmla="*/ 0 w 1248"/>
                <a:gd name="T9" fmla="*/ 40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1133">
                  <a:moveTo>
                    <a:pt x="1158" y="0"/>
                  </a:moveTo>
                  <a:lnTo>
                    <a:pt x="1248" y="256"/>
                  </a:lnTo>
                  <a:lnTo>
                    <a:pt x="1248" y="1133"/>
                  </a:lnTo>
                  <a:lnTo>
                    <a:pt x="0" y="1133"/>
                  </a:lnTo>
                  <a:lnTo>
                    <a:pt x="0" y="403"/>
                  </a:lnTo>
                </a:path>
              </a:pathLst>
            </a:custGeom>
            <a:gradFill rotWithShape="1">
              <a:gsLst>
                <a:gs pos="0">
                  <a:srgbClr val="BBE0E3"/>
                </a:gs>
                <a:gs pos="100000">
                  <a:srgbClr val="BBE0E3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</a:endParaRP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gray">
            <a:xfrm>
              <a:off x="2063" y="2105"/>
              <a:ext cx="0" cy="1573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gray">
            <a:xfrm>
              <a:off x="3393" y="2105"/>
              <a:ext cx="0" cy="1573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gray">
            <a:xfrm>
              <a:off x="4706" y="1912"/>
              <a:ext cx="0" cy="1766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gray">
            <a:xfrm>
              <a:off x="753" y="1332"/>
              <a:ext cx="4371" cy="1066"/>
            </a:xfrm>
            <a:custGeom>
              <a:avLst/>
              <a:gdLst>
                <a:gd name="T0" fmla="*/ 0 w 4371"/>
                <a:gd name="T1" fmla="*/ 845 h 1066"/>
                <a:gd name="T2" fmla="*/ 1523 w 4371"/>
                <a:gd name="T3" fmla="*/ 313 h 1066"/>
                <a:gd name="T4" fmla="*/ 1610 w 4371"/>
                <a:gd name="T5" fmla="*/ 617 h 1066"/>
                <a:gd name="T6" fmla="*/ 2720 w 4371"/>
                <a:gd name="T7" fmla="*/ 243 h 1066"/>
                <a:gd name="T8" fmla="*/ 2784 w 4371"/>
                <a:gd name="T9" fmla="*/ 538 h 1066"/>
                <a:gd name="T10" fmla="*/ 3882 w 4371"/>
                <a:gd name="T11" fmla="*/ 266 h 1066"/>
                <a:gd name="T12" fmla="*/ 3795 w 4371"/>
                <a:gd name="T13" fmla="*/ 0 h 1066"/>
                <a:gd name="T14" fmla="*/ 4371 w 4371"/>
                <a:gd name="T15" fmla="*/ 269 h 1066"/>
                <a:gd name="T16" fmla="*/ 3961 w 4371"/>
                <a:gd name="T17" fmla="*/ 832 h 1066"/>
                <a:gd name="T18" fmla="*/ 3912 w 4371"/>
                <a:gd name="T19" fmla="*/ 542 h 1066"/>
                <a:gd name="T20" fmla="*/ 2594 w 4371"/>
                <a:gd name="T21" fmla="*/ 921 h 1066"/>
                <a:gd name="T22" fmla="*/ 2509 w 4371"/>
                <a:gd name="T23" fmla="*/ 620 h 1066"/>
                <a:gd name="T24" fmla="*/ 1344 w 4371"/>
                <a:gd name="T25" fmla="*/ 968 h 1066"/>
                <a:gd name="T26" fmla="*/ 1280 w 4371"/>
                <a:gd name="T27" fmla="*/ 666 h 1066"/>
                <a:gd name="T28" fmla="*/ 67 w 4371"/>
                <a:gd name="T29" fmla="*/ 1066 h 1066"/>
                <a:gd name="T30" fmla="*/ 0 w 4371"/>
                <a:gd name="T31" fmla="*/ 845 h 10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71" h="1066">
                  <a:moveTo>
                    <a:pt x="0" y="845"/>
                  </a:moveTo>
                  <a:lnTo>
                    <a:pt x="1523" y="313"/>
                  </a:lnTo>
                  <a:lnTo>
                    <a:pt x="1610" y="617"/>
                  </a:lnTo>
                  <a:lnTo>
                    <a:pt x="2720" y="243"/>
                  </a:lnTo>
                  <a:lnTo>
                    <a:pt x="2784" y="538"/>
                  </a:lnTo>
                  <a:lnTo>
                    <a:pt x="3882" y="266"/>
                  </a:lnTo>
                  <a:lnTo>
                    <a:pt x="3795" y="0"/>
                  </a:lnTo>
                  <a:lnTo>
                    <a:pt x="4371" y="269"/>
                  </a:lnTo>
                  <a:lnTo>
                    <a:pt x="3961" y="832"/>
                  </a:lnTo>
                  <a:lnTo>
                    <a:pt x="3912" y="542"/>
                  </a:lnTo>
                  <a:lnTo>
                    <a:pt x="2594" y="921"/>
                  </a:lnTo>
                  <a:lnTo>
                    <a:pt x="2509" y="620"/>
                  </a:lnTo>
                  <a:lnTo>
                    <a:pt x="1344" y="968"/>
                  </a:lnTo>
                  <a:lnTo>
                    <a:pt x="1280" y="666"/>
                  </a:lnTo>
                  <a:lnTo>
                    <a:pt x="67" y="1066"/>
                  </a:lnTo>
                  <a:lnTo>
                    <a:pt x="0" y="845"/>
                  </a:lnTo>
                  <a:close/>
                </a:path>
              </a:pathLst>
            </a:custGeom>
            <a:gradFill rotWithShape="1">
              <a:gsLst>
                <a:gs pos="0">
                  <a:srgbClr val="990000"/>
                </a:gs>
                <a:gs pos="100000">
                  <a:srgbClr val="FF9933"/>
                </a:gs>
              </a:gsLst>
              <a:lin ang="0" scaled="1"/>
            </a:gradFill>
            <a:ln w="9525">
              <a:round/>
              <a:headEnd/>
              <a:tailEnd/>
            </a:ln>
            <a:effectLst/>
            <a:scene3d>
              <a:camera prst="legacyPerspectiveTopRight">
                <a:rot lat="600000" lon="20999996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AutoShape 12"/>
            <p:cNvSpPr>
              <a:spLocks noChangeArrowheads="1"/>
            </p:cNvSpPr>
            <p:nvPr/>
          </p:nvSpPr>
          <p:spPr bwMode="gray">
            <a:xfrm>
              <a:off x="3486" y="3473"/>
              <a:ext cx="1192" cy="198"/>
            </a:xfrm>
            <a:prstGeom prst="bevel">
              <a:avLst>
                <a:gd name="adj" fmla="val 5949"/>
              </a:avLst>
            </a:prstGeom>
            <a:solidFill>
              <a:srgbClr val="00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gray">
            <a:xfrm>
              <a:off x="1004" y="1256"/>
              <a:ext cx="3492" cy="4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>
                  <a:srgbClr val="1F3F5F"/>
                </a:buClr>
                <a:defRPr/>
              </a:pPr>
              <a:r>
                <a:rPr lang="en-US" altLang="zh-CN" sz="1600" dirty="0" smtClean="0">
                  <a:solidFill>
                    <a:srgbClr val="00B0F0"/>
                  </a:solidFill>
                </a:rPr>
                <a:t>Automatic</a:t>
              </a:r>
              <a:r>
                <a:rPr lang="en-US" altLang="zh-CN" sz="1600" dirty="0">
                  <a:solidFill>
                    <a:srgbClr val="00B0F0"/>
                  </a:solidFill>
                </a:rPr>
                <a:t> Test Pattern </a:t>
              </a:r>
              <a:r>
                <a:rPr lang="en-US" altLang="zh-CN" sz="1600" dirty="0" smtClean="0">
                  <a:solidFill>
                    <a:srgbClr val="00B0F0"/>
                  </a:solidFill>
                </a:rPr>
                <a:t>Generation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>
                  <a:srgbClr val="1F3F5F"/>
                </a:buClr>
                <a:defRPr/>
              </a:pPr>
              <a:r>
                <a:rPr lang="en-US" altLang="zh-CN" sz="1600" dirty="0" smtClean="0">
                  <a:solidFill>
                    <a:srgbClr val="00B0F0"/>
                  </a:solidFill>
                </a:rPr>
                <a:t>Automatic</a:t>
              </a:r>
              <a:r>
                <a:rPr lang="en-US" altLang="zh-CN" sz="1600" dirty="0">
                  <a:solidFill>
                    <a:srgbClr val="00B0F0"/>
                  </a:solidFill>
                </a:rPr>
                <a:t> Test Pattern Generator</a:t>
              </a:r>
              <a:endParaRPr lang="zh-CN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gray">
            <a:xfrm>
              <a:off x="2172" y="3473"/>
              <a:ext cx="1122" cy="198"/>
            </a:xfrm>
            <a:prstGeom prst="bevel">
              <a:avLst>
                <a:gd name="adj" fmla="val 5949"/>
              </a:avLst>
            </a:prstGeom>
            <a:solidFill>
              <a:srgbClr val="00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</a:rPr>
                <a:t>test equipment</a:t>
              </a:r>
              <a:endParaRPr lang="en-US" altLang="zh-CN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43" name="AutoShape 16"/>
            <p:cNvSpPr>
              <a:spLocks noChangeArrowheads="1"/>
            </p:cNvSpPr>
            <p:nvPr/>
          </p:nvSpPr>
          <p:spPr bwMode="gray">
            <a:xfrm>
              <a:off x="816" y="3473"/>
              <a:ext cx="1122" cy="198"/>
            </a:xfrm>
            <a:prstGeom prst="bevel">
              <a:avLst>
                <a:gd name="adj" fmla="val 5949"/>
              </a:avLst>
            </a:prstGeom>
            <a:solidFill>
              <a:srgbClr val="0099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bg1"/>
                  </a:solidFill>
                </a:rPr>
                <a:t>digital circuit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44" name="Text Box 17"/>
            <p:cNvSpPr txBox="1">
              <a:spLocks noChangeArrowheads="1"/>
            </p:cNvSpPr>
            <p:nvPr/>
          </p:nvSpPr>
          <p:spPr bwMode="gray">
            <a:xfrm>
              <a:off x="2138" y="2639"/>
              <a:ext cx="1187" cy="5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>
                  <a:srgbClr val="1F3F5F"/>
                </a:buClr>
                <a:defRPr/>
              </a:pPr>
              <a:r>
                <a:rPr lang="en-US" altLang="zh-CN" dirty="0" smtClean="0"/>
                <a:t>  used </a:t>
              </a:r>
              <a:r>
                <a:rPr lang="en-US" altLang="zh-CN" dirty="0"/>
                <a:t>to find an input (or test) sequence</a:t>
              </a:r>
              <a:endParaRPr lang="zh-CN" altLang="en-US" b="1" kern="0" dirty="0" smtClean="0">
                <a:solidFill>
                  <a:srgbClr val="1C1C1C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</p:grpSp>
      <p:sp>
        <p:nvSpPr>
          <p:cNvPr id="48" name="Text Box 17"/>
          <p:cNvSpPr txBox="1">
            <a:spLocks noChangeArrowheads="1"/>
          </p:cNvSpPr>
          <p:nvPr/>
        </p:nvSpPr>
        <p:spPr bwMode="gray">
          <a:xfrm>
            <a:off x="5351773" y="3304173"/>
            <a:ext cx="2092254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en-US" altLang="zh-CN" dirty="0" smtClean="0"/>
              <a:t>  distinguish </a:t>
            </a:r>
            <a:r>
              <a:rPr lang="en-US" altLang="zh-CN" dirty="0"/>
              <a:t>between the correct circuit behavior and the faulty circuit </a:t>
            </a:r>
            <a:r>
              <a:rPr lang="en-US" altLang="zh-CN" dirty="0" smtClean="0"/>
              <a:t>behavior</a:t>
            </a:r>
            <a:endParaRPr lang="zh-CN" altLang="en-US" dirty="0"/>
          </a:p>
        </p:txBody>
      </p:sp>
      <p:grpSp>
        <p:nvGrpSpPr>
          <p:cNvPr id="153607" name="Group 28"/>
          <p:cNvGrpSpPr>
            <a:grpSpLocks/>
          </p:cNvGrpSpPr>
          <p:nvPr/>
        </p:nvGrpSpPr>
        <p:grpSpPr bwMode="auto">
          <a:xfrm>
            <a:off x="330200" y="1411288"/>
            <a:ext cx="3806825" cy="182562"/>
            <a:chOff x="1239" y="3147"/>
            <a:chExt cx="2398" cy="115"/>
          </a:xfrm>
        </p:grpSpPr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3610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55" name="AutoShape 2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56" name="AutoShape 2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153608" name="TextBox 45"/>
          <p:cNvSpPr txBox="1">
            <a:spLocks noChangeArrowheads="1"/>
          </p:cNvSpPr>
          <p:nvPr/>
        </p:nvSpPr>
        <p:spPr bwMode="auto">
          <a:xfrm>
            <a:off x="717550" y="979488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background</a:t>
            </a:r>
            <a:endParaRPr lang="zh-CN" altLang="en-US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7993063" cy="490537"/>
          </a:xfrm>
        </p:spPr>
        <p:txBody>
          <a:bodyPr/>
          <a:lstStyle/>
          <a:p>
            <a:pPr eaLnBrk="1" hangingPunct="1"/>
            <a:r>
              <a:rPr lang="en-US" altLang="zh-CN" sz="1600" b="0" dirty="0"/>
              <a:t>ATPG for Synchronous Sequential Circuits</a:t>
            </a:r>
            <a:endParaRPr lang="zh-CN" altLang="en-US" sz="1600" dirty="0" smtClean="0">
              <a:solidFill>
                <a:srgbClr val="A0B462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7925" y="3697288"/>
            <a:ext cx="1781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electronic design automation technology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375826" y="5185331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caused by </a:t>
            </a:r>
            <a:r>
              <a:rPr lang="en-US" altLang="zh-CN" dirty="0" smtClean="0">
                <a:solidFill>
                  <a:schemeClr val="bg1"/>
                </a:solidFill>
              </a:rPr>
              <a:t>defects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54" descr="C:\Users\freedu\AppData\Roaming\Tencent\Users\1042493185\QQ\WinTemp\RichOle\`QN0MY6OHZ52LSRU3DXM8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98475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28" name="Group 28"/>
          <p:cNvGrpSpPr>
            <a:grpSpLocks/>
          </p:cNvGrpSpPr>
          <p:nvPr/>
        </p:nvGrpSpPr>
        <p:grpSpPr bwMode="auto">
          <a:xfrm>
            <a:off x="361950" y="1431925"/>
            <a:ext cx="3806825" cy="182563"/>
            <a:chOff x="1239" y="3147"/>
            <a:chExt cx="2398" cy="115"/>
          </a:xfrm>
        </p:grpSpPr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4641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55" name="AutoShape 2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56" name="AutoShape 2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154629" name="TextBox 45"/>
          <p:cNvSpPr txBox="1">
            <a:spLocks noChangeArrowheads="1"/>
          </p:cNvSpPr>
          <p:nvPr/>
        </p:nvSpPr>
        <p:spPr bwMode="auto">
          <a:xfrm>
            <a:off x="728663" y="862186"/>
            <a:ext cx="58280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00B0F0"/>
                </a:solidFill>
              </a:rPr>
              <a:t>Sequential circuits fall into two classes: 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pPr algn="ctr" eaLnBrk="1" hangingPunct="1"/>
            <a:r>
              <a:rPr lang="en-US" altLang="zh-CN" dirty="0" smtClean="0">
                <a:solidFill>
                  <a:srgbClr val="00B0F0"/>
                </a:solidFill>
              </a:rPr>
              <a:t>synchronous </a:t>
            </a:r>
            <a:r>
              <a:rPr lang="en-US" altLang="zh-CN" dirty="0">
                <a:solidFill>
                  <a:srgbClr val="00B0F0"/>
                </a:solidFill>
              </a:rPr>
              <a:t>and asynchronous.</a:t>
            </a:r>
            <a:endParaRPr lang="zh-CN" altLang="zh-CN" dirty="0">
              <a:solidFill>
                <a:srgbClr val="00B0F0"/>
              </a:solidFill>
            </a:endParaRPr>
          </a:p>
          <a:p>
            <a:pPr algn="ctr" eaLnBrk="1" hangingPunct="1"/>
            <a:endParaRPr lang="zh-CN" altLang="en-US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92150" y="1844675"/>
            <a:ext cx="2016125" cy="647700"/>
          </a:xfrm>
          <a:prstGeom prst="rect">
            <a:avLst/>
          </a:prstGeom>
          <a:gradFill rotWithShape="1">
            <a:gsLst>
              <a:gs pos="0">
                <a:srgbClr val="0055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chemeClr val="accent3"/>
                </a:solidFill>
                <a:ea typeface="楷体_GB2312" pitchFamily="49" charset="-122"/>
              </a:rPr>
              <a:t>first</a:t>
            </a:r>
            <a:endParaRPr lang="zh-CN" altLang="en-US" sz="3600" b="1" dirty="0">
              <a:solidFill>
                <a:schemeClr val="accent3"/>
              </a:solidFill>
              <a:ea typeface="楷体_GB2312" pitchFamily="49" charset="-122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55650" y="3573463"/>
            <a:ext cx="1871663" cy="647700"/>
          </a:xfrm>
          <a:prstGeom prst="rect">
            <a:avLst/>
          </a:prstGeom>
          <a:solidFill>
            <a:srgbClr val="3366FF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FF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chemeClr val="accent3"/>
                </a:solidFill>
                <a:ea typeface="楷体_GB2312" pitchFamily="49" charset="-122"/>
              </a:rPr>
              <a:t>second</a:t>
            </a:r>
            <a:endParaRPr lang="zh-CN" altLang="en-US" sz="3600" b="1" dirty="0">
              <a:solidFill>
                <a:schemeClr val="accent3"/>
              </a:solidFill>
              <a:ea typeface="楷体_GB2312" pitchFamily="49" charset="-122"/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755650" y="5373688"/>
            <a:ext cx="1871663" cy="6477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chemeClr val="accent3"/>
                </a:solidFill>
                <a:ea typeface="楷体_GB2312" pitchFamily="49" charset="-122"/>
              </a:rPr>
              <a:t>third</a:t>
            </a:r>
            <a:endParaRPr lang="zh-CN" altLang="en-US" sz="3600" b="1" dirty="0">
              <a:solidFill>
                <a:schemeClr val="accent3"/>
              </a:solidFill>
              <a:ea typeface="楷体_GB2312" pitchFamily="49" charset="-122"/>
            </a:endParaRP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2940620" y="4875997"/>
            <a:ext cx="3456533" cy="16953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synchronous: D-type </a:t>
            </a:r>
            <a:r>
              <a:rPr lang="en-US" altLang="zh-CN" sz="1400" dirty="0"/>
              <a:t>flip-flop, the JK flip-flop and their derivatives</a:t>
            </a:r>
            <a:r>
              <a:rPr lang="en-US" altLang="zh-CN" sz="1400" dirty="0" smtClean="0"/>
              <a:t>. </a:t>
            </a:r>
          </a:p>
          <a:p>
            <a:pPr algn="just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en-US" altLang="zh-CN" sz="1400" dirty="0" smtClean="0"/>
              <a:t>Asynchronous: </a:t>
            </a:r>
            <a:r>
              <a:rPr lang="en-US" altLang="zh-CN" sz="1400" dirty="0"/>
              <a:t>sequential circuits the inputs are levels and there are no clock pulses; the inputs events drive the circuit</a:t>
            </a:r>
            <a:r>
              <a:rPr lang="en-US" altLang="zh-CN" sz="1400" dirty="0" smtClean="0"/>
              <a:t>.</a:t>
            </a:r>
            <a:endParaRPr lang="zh-CN" altLang="zh-CN" sz="1400" dirty="0"/>
          </a:p>
        </p:txBody>
      </p:sp>
      <p:cxnSp>
        <p:nvCxnSpPr>
          <p:cNvPr id="154638" name="AutoShape 14"/>
          <p:cNvCxnSpPr>
            <a:cxnSpLocks noChangeShapeType="1"/>
          </p:cNvCxnSpPr>
          <p:nvPr/>
        </p:nvCxnSpPr>
        <p:spPr bwMode="auto">
          <a:xfrm flipH="1">
            <a:off x="1692275" y="2492375"/>
            <a:ext cx="7938" cy="108108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39" name="AutoShape 14"/>
          <p:cNvCxnSpPr>
            <a:cxnSpLocks noChangeShapeType="1"/>
          </p:cNvCxnSpPr>
          <p:nvPr/>
        </p:nvCxnSpPr>
        <p:spPr bwMode="auto">
          <a:xfrm flipH="1">
            <a:off x="1649413" y="4292600"/>
            <a:ext cx="7937" cy="108108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7993063" cy="490537"/>
          </a:xfrm>
        </p:spPr>
        <p:txBody>
          <a:bodyPr/>
          <a:lstStyle/>
          <a:p>
            <a:pPr eaLnBrk="1" hangingPunct="1"/>
            <a:r>
              <a:rPr lang="en-US" altLang="zh-CN" sz="1600" b="0" dirty="0"/>
              <a:t>ATPG for Synchronous Sequential Circuits</a:t>
            </a:r>
            <a:endParaRPr lang="zh-CN" altLang="en-US" sz="1600" dirty="0" smtClean="0">
              <a:solidFill>
                <a:srgbClr val="A0B462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76" y="1567665"/>
            <a:ext cx="4735512" cy="16927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3369130"/>
            <a:ext cx="4735513" cy="153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600" dirty="0"/>
              <a:t>ATPG and testing: Sequential versus combinational circuits</a:t>
            </a:r>
            <a:endParaRPr lang="zh-CN" altLang="en-US" sz="1600" dirty="0"/>
          </a:p>
        </p:txBody>
      </p:sp>
      <p:pic>
        <p:nvPicPr>
          <p:cNvPr id="1026" name="Picture 2" descr="http://verticalhorizons.in/wp-content/uploads/2011/07/sequential_circuit_block_diagram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7" y="4718050"/>
            <a:ext cx="493841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1129655"/>
            <a:ext cx="5065230" cy="32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1" descr="C:\Users\freedu\AppData\Roaming\Tencent\Users\1042493185\QQ\WinTemp\RichOle\G0F~NB$6PCZMDZ_V_5INC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997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652" name="Group 28"/>
          <p:cNvGrpSpPr>
            <a:grpSpLocks/>
          </p:cNvGrpSpPr>
          <p:nvPr/>
        </p:nvGrpSpPr>
        <p:grpSpPr bwMode="auto">
          <a:xfrm>
            <a:off x="2463800" y="1670050"/>
            <a:ext cx="3806825" cy="182563"/>
            <a:chOff x="1239" y="3147"/>
            <a:chExt cx="2398" cy="115"/>
          </a:xfrm>
        </p:grpSpPr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5656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55" name="AutoShape 2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56" name="AutoShape 2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155653" name="TextBox 45"/>
          <p:cNvSpPr txBox="1">
            <a:spLocks noChangeArrowheads="1"/>
          </p:cNvSpPr>
          <p:nvPr/>
        </p:nvSpPr>
        <p:spPr bwMode="auto">
          <a:xfrm>
            <a:off x="2743200" y="1193800"/>
            <a:ext cx="349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/>
              <a:t>Basic architecture of </a:t>
            </a:r>
            <a:r>
              <a:rPr lang="en-US" altLang="zh-CN" dirty="0" smtClean="0"/>
              <a:t>a sequential </a:t>
            </a:r>
            <a:r>
              <a:rPr lang="en-US" altLang="zh-CN" dirty="0"/>
              <a:t>circuit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55654" name="TextBox 2"/>
          <p:cNvSpPr txBox="1">
            <a:spLocks noChangeArrowheads="1"/>
          </p:cNvSpPr>
          <p:nvPr/>
        </p:nvSpPr>
        <p:spPr bwMode="auto">
          <a:xfrm>
            <a:off x="2266950" y="2443163"/>
            <a:ext cx="4826000" cy="5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 smtClean="0"/>
              <a:t> </a:t>
            </a:r>
            <a:endParaRPr lang="zh-CN" altLang="en-US" sz="2400" b="1" u="sng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7993063" cy="490537"/>
          </a:xfrm>
        </p:spPr>
        <p:txBody>
          <a:bodyPr/>
          <a:lstStyle/>
          <a:p>
            <a:pPr eaLnBrk="1" hangingPunct="1"/>
            <a:r>
              <a:rPr lang="en-US" altLang="zh-CN" sz="1600" dirty="0"/>
              <a:t>ATPG and testing: Sequential versus combinational circuits</a:t>
            </a:r>
            <a:endParaRPr lang="zh-CN" altLang="en-US" sz="1600" dirty="0" smtClean="0">
              <a:solidFill>
                <a:srgbClr val="A0B462"/>
              </a:solidFill>
              <a:ea typeface="宋体" panose="02010600030101010101" pitchFamily="2" charset="-122"/>
            </a:endParaRPr>
          </a:p>
        </p:txBody>
      </p:sp>
      <p:pic>
        <p:nvPicPr>
          <p:cNvPr id="13" name="图片 12" descr="http://nptel.ac.in/courses/106103016/module10/images/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070115"/>
            <a:ext cx="6012668" cy="2725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879514" y="4897114"/>
            <a:ext cx="4788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Once indirect controllability and observability are achieved, ATPG for these combinational blocks </a:t>
            </a:r>
            <a:r>
              <a:rPr lang="en-US" altLang="zh-CN" dirty="0" smtClean="0">
                <a:solidFill>
                  <a:srgbClr val="00B050"/>
                </a:solidFill>
              </a:rPr>
              <a:t>can </a:t>
            </a:r>
            <a:r>
              <a:rPr lang="en-US" altLang="zh-CN" dirty="0">
                <a:solidFill>
                  <a:srgbClr val="00B050"/>
                </a:solidFill>
              </a:rPr>
              <a:t>be done using D-algorithm </a:t>
            </a:r>
            <a:r>
              <a:rPr lang="en-US" altLang="zh-CN" dirty="0" smtClean="0">
                <a:solidFill>
                  <a:srgbClr val="00B050"/>
                </a:solidFill>
              </a:rPr>
              <a:t>or </a:t>
            </a:r>
            <a:r>
              <a:rPr lang="en-US" altLang="zh-CN" dirty="0">
                <a:solidFill>
                  <a:srgbClr val="00B050"/>
                </a:solidFill>
              </a:rPr>
              <a:t>any other combinational APTG </a:t>
            </a:r>
            <a:r>
              <a:rPr lang="en-US" altLang="zh-CN" dirty="0" smtClean="0">
                <a:solidFill>
                  <a:srgbClr val="00B050"/>
                </a:solidFill>
              </a:rPr>
              <a:t>algorithm.</a:t>
            </a:r>
            <a:endParaRPr lang="zh-CN" altLang="zh-CN" dirty="0">
              <a:solidFill>
                <a:srgbClr val="00B050"/>
              </a:solidFill>
            </a:endParaRPr>
          </a:p>
          <a:p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1" descr="C:\Users\freedu\AppData\Roaming\Tencent\Users\1042493185\QQ\WinTemp\RichOle\G0F~NB$6PCZMDZ_V_5INC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29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652" name="Group 28"/>
          <p:cNvGrpSpPr>
            <a:grpSpLocks/>
          </p:cNvGrpSpPr>
          <p:nvPr/>
        </p:nvGrpSpPr>
        <p:grpSpPr bwMode="auto">
          <a:xfrm>
            <a:off x="2463800" y="1670050"/>
            <a:ext cx="3806825" cy="182563"/>
            <a:chOff x="1239" y="3147"/>
            <a:chExt cx="2398" cy="115"/>
          </a:xfrm>
        </p:grpSpPr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5656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55" name="AutoShape 2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56" name="AutoShape 2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155653" name="TextBox 45"/>
          <p:cNvSpPr txBox="1">
            <a:spLocks noChangeArrowheads="1"/>
          </p:cNvSpPr>
          <p:nvPr/>
        </p:nvSpPr>
        <p:spPr bwMode="auto">
          <a:xfrm>
            <a:off x="2743200" y="1193800"/>
            <a:ext cx="3490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/>
              <a:t>s-a-0 fault at net </a:t>
            </a:r>
            <a:r>
              <a:rPr lang="en-US" altLang="zh-CN" sz="2800" i="1" dirty="0"/>
              <a:t>a</a:t>
            </a:r>
            <a:endParaRPr lang="zh-CN" altLang="en-US" sz="2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5654" name="TextBox 2"/>
          <p:cNvSpPr txBox="1">
            <a:spLocks noChangeArrowheads="1"/>
          </p:cNvSpPr>
          <p:nvPr/>
        </p:nvSpPr>
        <p:spPr bwMode="auto">
          <a:xfrm>
            <a:off x="2266950" y="2443163"/>
            <a:ext cx="4826000" cy="5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 smtClean="0"/>
              <a:t> </a:t>
            </a:r>
            <a:endParaRPr lang="zh-CN" altLang="en-US" sz="2400" b="1" u="sng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7993063" cy="490537"/>
          </a:xfrm>
        </p:spPr>
        <p:txBody>
          <a:bodyPr/>
          <a:lstStyle/>
          <a:p>
            <a:pPr eaLnBrk="1" hangingPunct="1"/>
            <a:r>
              <a:rPr lang="en-US" altLang="zh-CN" sz="1600" dirty="0"/>
              <a:t>A simple sequential circuit with a stuck-at-0 fault</a:t>
            </a:r>
            <a:endParaRPr lang="zh-CN" altLang="en-US" sz="1600" dirty="0" smtClean="0">
              <a:solidFill>
                <a:srgbClr val="A0B462"/>
              </a:solidFill>
              <a:ea typeface="宋体" panose="02010600030101010101" pitchFamily="2" charset="-122"/>
            </a:endParaRPr>
          </a:p>
        </p:txBody>
      </p:sp>
      <p:pic>
        <p:nvPicPr>
          <p:cNvPr id="13" name="图片 12" descr="http://nptel.ac.in/courses/106103016/module10/images/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2147908"/>
            <a:ext cx="4950867" cy="22171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131840" y="5085184"/>
            <a:ext cx="3961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gate-1 corresponds to the </a:t>
            </a:r>
            <a:r>
              <a:rPr lang="en-US" altLang="zh-CN" dirty="0" smtClean="0">
                <a:solidFill>
                  <a:srgbClr val="00B050"/>
                </a:solidFill>
              </a:rPr>
              <a:t>OFB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gate-2 </a:t>
            </a:r>
            <a:r>
              <a:rPr lang="en-US" altLang="zh-CN" dirty="0">
                <a:solidFill>
                  <a:srgbClr val="00B050"/>
                </a:solidFill>
              </a:rPr>
              <a:t>is for the </a:t>
            </a:r>
            <a:r>
              <a:rPr lang="en-US" altLang="zh-CN" dirty="0" smtClean="0">
                <a:solidFill>
                  <a:srgbClr val="00B050"/>
                </a:solidFill>
              </a:rPr>
              <a:t>NSF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D-flip </a:t>
            </a:r>
            <a:r>
              <a:rPr lang="en-US" altLang="zh-CN" dirty="0">
                <a:solidFill>
                  <a:srgbClr val="00B050"/>
                </a:solidFill>
              </a:rPr>
              <a:t>flop is the memory element.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600" dirty="0"/>
              <a:t>A simple sequential circuit with a stuck-at-0 fault</a:t>
            </a:r>
            <a:endParaRPr lang="zh-CN" altLang="en-US" sz="1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pic>
        <p:nvPicPr>
          <p:cNvPr id="5" name="Picture 11" descr="C:\Users\freedu\AppData\Roaming\Tencent\Users\1042493185\QQ\WinTemp\RichOle\G0F~NB$6PCZMDZ_V_5INCC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6950065" cy="554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691681" y="14847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Problems in </a:t>
            </a:r>
            <a:r>
              <a:rPr lang="en-US" altLang="zh-CN" dirty="0" smtClean="0"/>
              <a:t>ATPG for </a:t>
            </a:r>
            <a:r>
              <a:rPr lang="en-US" altLang="zh-CN" dirty="0"/>
              <a:t>the stuck-at-0 fault</a:t>
            </a:r>
            <a:endParaRPr lang="zh-CN" altLang="en-US" dirty="0"/>
          </a:p>
        </p:txBody>
      </p:sp>
      <p:pic>
        <p:nvPicPr>
          <p:cNvPr id="7" name="图片 6" descr="http://nptel.ac.in/courses/106103016/module10/images/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47937"/>
            <a:ext cx="4662487" cy="21772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763130" y="4801594"/>
            <a:ext cx="3537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flip-flop </a:t>
            </a:r>
            <a:r>
              <a:rPr lang="en-US" altLang="zh-CN" dirty="0">
                <a:solidFill>
                  <a:srgbClr val="00B050"/>
                </a:solidFill>
              </a:rPr>
              <a:t>can have any signal value (marked as X). So testing the s-a-0 fault is not as simple as in case of combinational circuits.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600" dirty="0"/>
              <a:t>A simple sequential circuit with a stuck-at-0 fault</a:t>
            </a:r>
            <a:endParaRPr lang="zh-CN" altLang="en-US" sz="1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pic>
        <p:nvPicPr>
          <p:cNvPr id="5" name="Picture 11" descr="C:\Users\freedu\AppData\Roaming\Tencent\Users\1042493185\QQ\WinTemp\RichOle\G0F~NB$6PCZMDZ_V_5INCC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052736"/>
            <a:ext cx="6665119" cy="531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411760" y="148478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Indirect controlling </a:t>
            </a:r>
            <a:r>
              <a:rPr lang="en-US" altLang="zh-CN" sz="2000" dirty="0" smtClean="0"/>
              <a:t>of </a:t>
            </a:r>
            <a:r>
              <a:rPr lang="en-US" altLang="zh-CN" sz="2000" i="1" dirty="0" smtClean="0"/>
              <a:t>f</a:t>
            </a:r>
            <a:r>
              <a:rPr lang="en-US" altLang="zh-CN" sz="2000" i="1" dirty="0"/>
              <a:t> 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/>
              <a:t>to </a:t>
            </a:r>
            <a:r>
              <a:rPr lang="en-US" altLang="zh-CN" sz="2000" dirty="0"/>
              <a:t>0</a:t>
            </a:r>
            <a:endParaRPr lang="zh-CN" altLang="en-US" sz="2000" dirty="0"/>
          </a:p>
        </p:txBody>
      </p:sp>
      <p:pic>
        <p:nvPicPr>
          <p:cNvPr id="7" name="图片 6" descr="http://nptel.ac.in/courses/106103016/module10/images/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2158167"/>
            <a:ext cx="4230787" cy="22789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112733" y="4710385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first </a:t>
            </a:r>
            <a:r>
              <a:rPr lang="en-US" altLang="zh-CN" dirty="0">
                <a:solidFill>
                  <a:srgbClr val="00B050"/>
                </a:solidFill>
              </a:rPr>
              <a:t>make net </a:t>
            </a:r>
            <a:r>
              <a:rPr lang="en-US" altLang="zh-CN" i="1" dirty="0">
                <a:solidFill>
                  <a:srgbClr val="00B050"/>
                </a:solidFill>
              </a:rPr>
              <a:t>d=0, </a:t>
            </a:r>
            <a:r>
              <a:rPr lang="en-US" altLang="zh-CN" dirty="0" smtClean="0">
                <a:solidFill>
                  <a:srgbClr val="00B050"/>
                </a:solidFill>
              </a:rPr>
              <a:t>following transfer </a:t>
            </a:r>
            <a:r>
              <a:rPr lang="en-US" altLang="zh-CN" dirty="0">
                <a:solidFill>
                  <a:srgbClr val="00B050"/>
                </a:solidFill>
              </a:rPr>
              <a:t>the value of </a:t>
            </a:r>
            <a:r>
              <a:rPr lang="en-US" altLang="zh-CN" i="1" dirty="0">
                <a:solidFill>
                  <a:srgbClr val="00B050"/>
                </a:solidFill>
              </a:rPr>
              <a:t>d </a:t>
            </a:r>
            <a:r>
              <a:rPr lang="en-US" altLang="zh-CN" dirty="0">
                <a:solidFill>
                  <a:srgbClr val="00B050"/>
                </a:solidFill>
              </a:rPr>
              <a:t>to </a:t>
            </a:r>
            <a:r>
              <a:rPr lang="en-US" altLang="zh-CN" i="1" dirty="0">
                <a:solidFill>
                  <a:srgbClr val="00B050"/>
                </a:solidFill>
              </a:rPr>
              <a:t>f </a:t>
            </a:r>
            <a:r>
              <a:rPr lang="en-US" altLang="zh-CN" i="1" dirty="0" smtClean="0">
                <a:solidFill>
                  <a:srgbClr val="00B050"/>
                </a:solidFill>
              </a:rPr>
              <a:t>, </a:t>
            </a:r>
            <a:r>
              <a:rPr lang="en-US" altLang="zh-CN" dirty="0" smtClean="0">
                <a:solidFill>
                  <a:srgbClr val="00B050"/>
                </a:solidFill>
              </a:rPr>
              <a:t>then</a:t>
            </a:r>
            <a:r>
              <a:rPr lang="en-US" altLang="zh-CN" dirty="0">
                <a:solidFill>
                  <a:srgbClr val="00B050"/>
                </a:solidFill>
              </a:rPr>
              <a:t> </a:t>
            </a:r>
            <a:r>
              <a:rPr lang="en-US" altLang="zh-CN" i="1" dirty="0">
                <a:solidFill>
                  <a:srgbClr val="00B050"/>
                </a:solidFill>
              </a:rPr>
              <a:t>a </a:t>
            </a:r>
            <a:r>
              <a:rPr lang="en-US" altLang="zh-CN" dirty="0">
                <a:solidFill>
                  <a:srgbClr val="00B050"/>
                </a:solidFill>
              </a:rPr>
              <a:t>=1 and </a:t>
            </a:r>
            <a:r>
              <a:rPr lang="en-US" altLang="zh-CN" i="1" dirty="0">
                <a:solidFill>
                  <a:srgbClr val="00B050"/>
                </a:solidFill>
              </a:rPr>
              <a:t>b </a:t>
            </a:r>
            <a:r>
              <a:rPr lang="en-US" altLang="zh-CN" dirty="0">
                <a:solidFill>
                  <a:srgbClr val="00B050"/>
                </a:solidFill>
              </a:rPr>
              <a:t>=X 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自定义设计方案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毕业答辩模版">
  <a:themeElements>
    <a:clrScheme name="毕业答辩模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毕业答辩模版">
      <a:majorFont>
        <a:latin typeface="黑体"/>
        <a:ea typeface="黑体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8000">
                <a:gamma/>
                <a:shade val="66275"/>
                <a:invGamma/>
              </a:srgbClr>
            </a:gs>
            <a:gs pos="100000">
              <a:srgbClr val="00800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8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8000">
                <a:gamma/>
                <a:shade val="66275"/>
                <a:invGamma/>
              </a:srgbClr>
            </a:gs>
            <a:gs pos="100000">
              <a:srgbClr val="00800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8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毕业答辩模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nference_1">
  <a:themeElements>
    <a:clrScheme name="Conference_1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lnDef>
  </a:objectDefaults>
  <a:extraClrSchemeLst>
    <a:extraClrScheme>
      <a:clrScheme name="Conference_1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自定义设计方案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毕业答辩模版">
  <a:themeElements>
    <a:clrScheme name="毕业答辩模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毕业答辩模版">
      <a:majorFont>
        <a:latin typeface="黑体"/>
        <a:ea typeface="黑体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8000">
                <a:gamma/>
                <a:shade val="66275"/>
                <a:invGamma/>
              </a:srgbClr>
            </a:gs>
            <a:gs pos="100000">
              <a:srgbClr val="00800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8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8000">
                <a:gamma/>
                <a:shade val="66275"/>
                <a:invGamma/>
              </a:srgbClr>
            </a:gs>
            <a:gs pos="100000">
              <a:srgbClr val="00800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8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毕业答辩模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跋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</TotalTime>
  <Words>722</Words>
  <Application>Microsoft Office PowerPoint</Application>
  <PresentationFormat>全屏显示(4:3)</PresentationFormat>
  <Paragraphs>120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21</vt:i4>
      </vt:variant>
    </vt:vector>
  </HeadingPairs>
  <TitlesOfParts>
    <vt:vector size="51" baseType="lpstr">
      <vt:lpstr>Arial Unicode MS</vt:lpstr>
      <vt:lpstr>굴림</vt:lpstr>
      <vt:lpstr>黑体</vt:lpstr>
      <vt:lpstr>华文楷体</vt:lpstr>
      <vt:lpstr>华文宋体</vt:lpstr>
      <vt:lpstr>楷体_GB2312</vt:lpstr>
      <vt:lpstr>隶书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自定义设计方案</vt:lpstr>
      <vt:lpstr>跋涉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毕业答辩模版</vt:lpstr>
      <vt:lpstr>1_毕业答辩模版</vt:lpstr>
      <vt:lpstr>Conference_1</vt:lpstr>
      <vt:lpstr>7_自定义设计方案</vt:lpstr>
      <vt:lpstr>暗香扑面</vt:lpstr>
      <vt:lpstr>ATPG for Synchronous Sequential Circuits</vt:lpstr>
      <vt:lpstr>ATPG for Synchronous Sequential Circuits</vt:lpstr>
      <vt:lpstr>ATPG for Synchronous Sequential Circuits</vt:lpstr>
      <vt:lpstr>ATPG for Synchronous Sequential Circuits</vt:lpstr>
      <vt:lpstr>ATPG and testing: Sequential versus combinational circuits</vt:lpstr>
      <vt:lpstr>ATPG and testing: Sequential versus combinational circuits</vt:lpstr>
      <vt:lpstr>A simple sequential circuit with a stuck-at-0 fault</vt:lpstr>
      <vt:lpstr>A simple sequential circuit with a stuck-at-0 fault</vt:lpstr>
      <vt:lpstr>A simple sequential circuit with a stuck-at-0 fault</vt:lpstr>
      <vt:lpstr>A simple sequential circuit with a stuck-at-0 fault</vt:lpstr>
      <vt:lpstr>ATPG of sequential circuits: Time frame expansion method </vt:lpstr>
      <vt:lpstr>ATPG for sequential circuits using the time frame expansion approach </vt:lpstr>
      <vt:lpstr>disuses the following definitions </vt:lpstr>
      <vt:lpstr>disuses the following definitions and conditions </vt:lpstr>
      <vt:lpstr>three time steps</vt:lpstr>
      <vt:lpstr>three time steps</vt:lpstr>
      <vt:lpstr>three time steps</vt:lpstr>
      <vt:lpstr>Test pattern </vt:lpstr>
      <vt:lpstr>Conclusion </vt:lpstr>
      <vt:lpstr>Reference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BABY</dc:creator>
  <cp:lastModifiedBy>mi yan</cp:lastModifiedBy>
  <cp:revision>257</cp:revision>
  <dcterms:created xsi:type="dcterms:W3CDTF">2011-06-01T12:34:15Z</dcterms:created>
  <dcterms:modified xsi:type="dcterms:W3CDTF">2016-03-23T21:30:46Z</dcterms:modified>
</cp:coreProperties>
</file>